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711" r:id="rId1"/>
  </p:sldMasterIdLst>
  <p:notesMasterIdLst>
    <p:notesMasterId r:id="rId45"/>
  </p:notesMasterIdLst>
  <p:handoutMasterIdLst>
    <p:handoutMasterId r:id="rId46"/>
  </p:handoutMasterIdLst>
  <p:sldIdLst>
    <p:sldId id="256" r:id="rId2"/>
    <p:sldId id="268" r:id="rId3"/>
    <p:sldId id="304" r:id="rId4"/>
    <p:sldId id="257" r:id="rId5"/>
    <p:sldId id="298" r:id="rId6"/>
    <p:sldId id="288" r:id="rId7"/>
    <p:sldId id="272" r:id="rId8"/>
    <p:sldId id="259" r:id="rId9"/>
    <p:sldId id="300" r:id="rId10"/>
    <p:sldId id="260" r:id="rId11"/>
    <p:sldId id="261" r:id="rId12"/>
    <p:sldId id="289" r:id="rId13"/>
    <p:sldId id="281" r:id="rId14"/>
    <p:sldId id="278" r:id="rId15"/>
    <p:sldId id="285" r:id="rId16"/>
    <p:sldId id="279" r:id="rId17"/>
    <p:sldId id="287" r:id="rId18"/>
    <p:sldId id="280" r:id="rId19"/>
    <p:sldId id="284" r:id="rId20"/>
    <p:sldId id="286" r:id="rId21"/>
    <p:sldId id="296" r:id="rId22"/>
    <p:sldId id="290" r:id="rId23"/>
    <p:sldId id="262" r:id="rId24"/>
    <p:sldId id="269" r:id="rId25"/>
    <p:sldId id="299" r:id="rId26"/>
    <p:sldId id="276" r:id="rId27"/>
    <p:sldId id="264" r:id="rId28"/>
    <p:sldId id="271" r:id="rId29"/>
    <p:sldId id="263" r:id="rId30"/>
    <p:sldId id="273" r:id="rId31"/>
    <p:sldId id="302" r:id="rId32"/>
    <p:sldId id="303" r:id="rId33"/>
    <p:sldId id="291" r:id="rId34"/>
    <p:sldId id="265" r:id="rId35"/>
    <p:sldId id="266" r:id="rId36"/>
    <p:sldId id="274" r:id="rId37"/>
    <p:sldId id="292" r:id="rId38"/>
    <p:sldId id="283" r:id="rId39"/>
    <p:sldId id="275" r:id="rId40"/>
    <p:sldId id="293" r:id="rId41"/>
    <p:sldId id="294" r:id="rId42"/>
    <p:sldId id="295" r:id="rId43"/>
    <p:sldId id="267" r:id="rId44"/>
  </p:sldIdLst>
  <p:sldSz cx="12192000" cy="6858000"/>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imothy Reed" initials="TR" lastIdx="0" clrIdx="0">
    <p:extLst>
      <p:ext uri="{19B8F6BF-5375-455C-9EA6-DF929625EA0E}">
        <p15:presenceInfo xmlns:p15="http://schemas.microsoft.com/office/powerpoint/2012/main" userId="a401f25d2530bf8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99FF99"/>
    <a:srgbClr val="68ABDF"/>
    <a:srgbClr val="6AADDF"/>
    <a:srgbClr val="6699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21" autoAdjust="0"/>
    <p:restoredTop sz="96395" autoAdjust="0"/>
  </p:normalViewPr>
  <p:slideViewPr>
    <p:cSldViewPr snapToGrid="0">
      <p:cViewPr varScale="1">
        <p:scale>
          <a:sx n="114" d="100"/>
          <a:sy n="114" d="100"/>
        </p:scale>
        <p:origin x="414" y="114"/>
      </p:cViewPr>
      <p:guideLst/>
    </p:cSldViewPr>
  </p:slideViewPr>
  <p:outlineViewPr>
    <p:cViewPr>
      <p:scale>
        <a:sx n="33" d="100"/>
        <a:sy n="33" d="100"/>
      </p:scale>
      <p:origin x="0" y="0"/>
    </p:cViewPr>
  </p:outlin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169920" cy="481727"/>
          </a:xfrm>
          <a:prstGeom prst="rect">
            <a:avLst/>
          </a:prstGeom>
        </p:spPr>
        <p:txBody>
          <a:bodyPr vert="horz" lIns="96620" tIns="48310" rIns="96620" bIns="48310" rtlCol="0"/>
          <a:lstStyle>
            <a:lvl1pPr algn="l">
              <a:defRPr sz="1200"/>
            </a:lvl1pPr>
          </a:lstStyle>
          <a:p>
            <a:endParaRPr lang="en-US"/>
          </a:p>
        </p:txBody>
      </p:sp>
      <p:sp>
        <p:nvSpPr>
          <p:cNvPr id="3" name="Date Placeholder 2"/>
          <p:cNvSpPr>
            <a:spLocks noGrp="1"/>
          </p:cNvSpPr>
          <p:nvPr>
            <p:ph type="dt" sz="quarter" idx="1"/>
          </p:nvPr>
        </p:nvSpPr>
        <p:spPr>
          <a:xfrm>
            <a:off x="4143587" y="1"/>
            <a:ext cx="3169920" cy="481727"/>
          </a:xfrm>
          <a:prstGeom prst="rect">
            <a:avLst/>
          </a:prstGeom>
        </p:spPr>
        <p:txBody>
          <a:bodyPr vert="horz" lIns="96620" tIns="48310" rIns="96620" bIns="48310" rtlCol="0"/>
          <a:lstStyle>
            <a:lvl1pPr algn="r">
              <a:defRPr sz="1200"/>
            </a:lvl1pPr>
          </a:lstStyle>
          <a:p>
            <a:fld id="{7655E166-7B20-4B1B-98AF-751047EEB476}" type="datetimeFigureOut">
              <a:rPr lang="en-US" smtClean="0"/>
              <a:t>3/17/2022</a:t>
            </a:fld>
            <a:endParaRPr lang="en-US"/>
          </a:p>
        </p:txBody>
      </p:sp>
      <p:sp>
        <p:nvSpPr>
          <p:cNvPr id="4" name="Footer Placeholder 3"/>
          <p:cNvSpPr>
            <a:spLocks noGrp="1"/>
          </p:cNvSpPr>
          <p:nvPr>
            <p:ph type="ftr" sz="quarter" idx="2"/>
          </p:nvPr>
        </p:nvSpPr>
        <p:spPr>
          <a:xfrm>
            <a:off x="0" y="9119478"/>
            <a:ext cx="3169920" cy="481726"/>
          </a:xfrm>
          <a:prstGeom prst="rect">
            <a:avLst/>
          </a:prstGeom>
        </p:spPr>
        <p:txBody>
          <a:bodyPr vert="horz" lIns="96620" tIns="48310" rIns="96620" bIns="48310" rtlCol="0" anchor="b"/>
          <a:lstStyle>
            <a:lvl1pPr algn="l">
              <a:defRPr sz="1200"/>
            </a:lvl1pPr>
          </a:lstStyle>
          <a:p>
            <a:endParaRPr lang="en-US"/>
          </a:p>
        </p:txBody>
      </p:sp>
      <p:sp>
        <p:nvSpPr>
          <p:cNvPr id="5" name="Slide Number Placeholder 4"/>
          <p:cNvSpPr>
            <a:spLocks noGrp="1"/>
          </p:cNvSpPr>
          <p:nvPr>
            <p:ph type="sldNum" sz="quarter" idx="3"/>
          </p:nvPr>
        </p:nvSpPr>
        <p:spPr>
          <a:xfrm>
            <a:off x="4143587" y="9119478"/>
            <a:ext cx="3169920" cy="481726"/>
          </a:xfrm>
          <a:prstGeom prst="rect">
            <a:avLst/>
          </a:prstGeom>
        </p:spPr>
        <p:txBody>
          <a:bodyPr vert="horz" lIns="96620" tIns="48310" rIns="96620" bIns="48310" rtlCol="0" anchor="b"/>
          <a:lstStyle>
            <a:lvl1pPr algn="r">
              <a:defRPr sz="1200"/>
            </a:lvl1pPr>
          </a:lstStyle>
          <a:p>
            <a:fld id="{E1373D4F-7FC6-488B-A78E-A99298F9A9C7}" type="slidenum">
              <a:rPr lang="en-US" smtClean="0"/>
              <a:t>‹#›</a:t>
            </a:fld>
            <a:endParaRPr lang="en-US"/>
          </a:p>
        </p:txBody>
      </p:sp>
    </p:spTree>
    <p:extLst>
      <p:ext uri="{BB962C8B-B14F-4D97-AF65-F5344CB8AC3E}">
        <p14:creationId xmlns:p14="http://schemas.microsoft.com/office/powerpoint/2010/main" val="19849563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169920" cy="481727"/>
          </a:xfrm>
          <a:prstGeom prst="rect">
            <a:avLst/>
          </a:prstGeom>
        </p:spPr>
        <p:txBody>
          <a:bodyPr vert="horz" lIns="96620" tIns="48310" rIns="96620" bIns="48310" rtlCol="0"/>
          <a:lstStyle>
            <a:lvl1pPr algn="l">
              <a:defRPr sz="1200"/>
            </a:lvl1pPr>
          </a:lstStyle>
          <a:p>
            <a:endParaRPr lang="en-US"/>
          </a:p>
        </p:txBody>
      </p:sp>
      <p:sp>
        <p:nvSpPr>
          <p:cNvPr id="3" name="Date Placeholder 2"/>
          <p:cNvSpPr>
            <a:spLocks noGrp="1"/>
          </p:cNvSpPr>
          <p:nvPr>
            <p:ph type="dt" idx="1"/>
          </p:nvPr>
        </p:nvSpPr>
        <p:spPr>
          <a:xfrm>
            <a:off x="4143587" y="1"/>
            <a:ext cx="3169920" cy="481727"/>
          </a:xfrm>
          <a:prstGeom prst="rect">
            <a:avLst/>
          </a:prstGeom>
        </p:spPr>
        <p:txBody>
          <a:bodyPr vert="horz" lIns="96620" tIns="48310" rIns="96620" bIns="48310" rtlCol="0"/>
          <a:lstStyle>
            <a:lvl1pPr algn="r">
              <a:defRPr sz="1200"/>
            </a:lvl1pPr>
          </a:lstStyle>
          <a:p>
            <a:fld id="{030852C7-7FC6-464B-B928-9E017CB14E70}" type="datetimeFigureOut">
              <a:rPr lang="en-US" smtClean="0"/>
              <a:t>3/17/2022</a:t>
            </a:fld>
            <a:endParaRPr lang="en-US"/>
          </a:p>
        </p:txBody>
      </p:sp>
      <p:sp>
        <p:nvSpPr>
          <p:cNvPr id="4" name="Slide Image Placeholder 3"/>
          <p:cNvSpPr>
            <a:spLocks noGrp="1" noRot="1" noChangeAspect="1"/>
          </p:cNvSpPr>
          <p:nvPr>
            <p:ph type="sldImg" idx="2"/>
          </p:nvPr>
        </p:nvSpPr>
        <p:spPr>
          <a:xfrm>
            <a:off x="776288" y="1200150"/>
            <a:ext cx="5762625" cy="3241675"/>
          </a:xfrm>
          <a:prstGeom prst="rect">
            <a:avLst/>
          </a:prstGeom>
          <a:noFill/>
          <a:ln w="12700">
            <a:solidFill>
              <a:prstClr val="black"/>
            </a:solidFill>
          </a:ln>
        </p:spPr>
        <p:txBody>
          <a:bodyPr vert="horz" lIns="96620" tIns="48310" rIns="96620" bIns="48310"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20" tIns="48310" rIns="96620" bIns="4831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8"/>
            <a:ext cx="3169920" cy="481726"/>
          </a:xfrm>
          <a:prstGeom prst="rect">
            <a:avLst/>
          </a:prstGeom>
        </p:spPr>
        <p:txBody>
          <a:bodyPr vert="horz" lIns="96620" tIns="48310" rIns="96620" bIns="48310" rtlCol="0" anchor="b"/>
          <a:lstStyle>
            <a:lvl1pPr algn="l">
              <a:defRPr sz="1200"/>
            </a:lvl1pPr>
          </a:lstStyle>
          <a:p>
            <a:endParaRPr lang="en-US"/>
          </a:p>
        </p:txBody>
      </p:sp>
      <p:sp>
        <p:nvSpPr>
          <p:cNvPr id="7" name="Slide Number Placeholder 6"/>
          <p:cNvSpPr>
            <a:spLocks noGrp="1"/>
          </p:cNvSpPr>
          <p:nvPr>
            <p:ph type="sldNum" sz="quarter" idx="5"/>
          </p:nvPr>
        </p:nvSpPr>
        <p:spPr>
          <a:xfrm>
            <a:off x="4143587" y="9119478"/>
            <a:ext cx="3169920" cy="481726"/>
          </a:xfrm>
          <a:prstGeom prst="rect">
            <a:avLst/>
          </a:prstGeom>
        </p:spPr>
        <p:txBody>
          <a:bodyPr vert="horz" lIns="96620" tIns="48310" rIns="96620" bIns="48310" rtlCol="0" anchor="b"/>
          <a:lstStyle>
            <a:lvl1pPr algn="r">
              <a:defRPr sz="1200"/>
            </a:lvl1pPr>
          </a:lstStyle>
          <a:p>
            <a:fld id="{95A8B61F-6FFB-4B9C-88DD-DE420A10A6B2}" type="slidenum">
              <a:rPr lang="en-US" smtClean="0"/>
              <a:t>‹#›</a:t>
            </a:fld>
            <a:endParaRPr lang="en-US"/>
          </a:p>
        </p:txBody>
      </p:sp>
    </p:spTree>
    <p:extLst>
      <p:ext uri="{BB962C8B-B14F-4D97-AF65-F5344CB8AC3E}">
        <p14:creationId xmlns:p14="http://schemas.microsoft.com/office/powerpoint/2010/main" val="16485087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5A8B61F-6FFB-4B9C-88DD-DE420A10A6B2}" type="slidenum">
              <a:rPr lang="en-US" smtClean="0"/>
              <a:t>39</a:t>
            </a:fld>
            <a:endParaRPr lang="en-US"/>
          </a:p>
        </p:txBody>
      </p:sp>
    </p:spTree>
    <p:extLst>
      <p:ext uri="{BB962C8B-B14F-4D97-AF65-F5344CB8AC3E}">
        <p14:creationId xmlns:p14="http://schemas.microsoft.com/office/powerpoint/2010/main" val="404454036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ctr">
              <a:lnSpc>
                <a:spcPct val="85000"/>
              </a:lnSpc>
              <a:defRPr sz="8000" spc="-50" baseline="0">
                <a:solidFill>
                  <a:schemeClr val="tx1">
                    <a:lumMod val="85000"/>
                    <a:lumOff val="15000"/>
                  </a:schemeClr>
                </a:solidFill>
              </a:defRPr>
            </a:lvl1pPr>
          </a:lstStyle>
          <a:p>
            <a:r>
              <a:rPr lang="en-US" dirty="0"/>
              <a:t>Click to edit Master title style</a:t>
            </a:r>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ctr">
              <a:buNone/>
              <a:defRPr sz="2400" cap="all" spc="200" baseline="0">
                <a:solidFill>
                  <a:schemeClr val="tx2"/>
                </a:solidFill>
                <a:latin typeface="Goudy Old Style" panose="02020502050305020303" pitchFamily="18" charset="0"/>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dirty="0"/>
              <a:t>Click to edit Master subtitle style</a:t>
            </a:r>
          </a:p>
        </p:txBody>
      </p:sp>
      <p:sp>
        <p:nvSpPr>
          <p:cNvPr id="4" name="Date Placeholder 3"/>
          <p:cNvSpPr>
            <a:spLocks noGrp="1"/>
          </p:cNvSpPr>
          <p:nvPr>
            <p:ph type="dt" sz="half" idx="10"/>
          </p:nvPr>
        </p:nvSpPr>
        <p:spPr/>
        <p:txBody>
          <a:bodyPr/>
          <a:lstStyle/>
          <a:p>
            <a:r>
              <a:rPr lang="en-US"/>
              <a:t>Revised: March 2022</a:t>
            </a:r>
            <a:endParaRPr lang="en-US" dirty="0"/>
          </a:p>
        </p:txBody>
      </p:sp>
      <p:sp>
        <p:nvSpPr>
          <p:cNvPr id="5" name="Footer Placeholder 4"/>
          <p:cNvSpPr>
            <a:spLocks noGrp="1"/>
          </p:cNvSpPr>
          <p:nvPr>
            <p:ph type="ftr" sz="quarter" idx="11"/>
          </p:nvPr>
        </p:nvSpPr>
        <p:spPr/>
        <p:txBody>
          <a:bodyPr/>
          <a:lstStyle/>
          <a:p>
            <a:r>
              <a:rPr lang="en-US"/>
              <a:t>Copyright © 2021. All Rights Reserved.</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98346" y="301752"/>
            <a:ext cx="4195310" cy="1799867"/>
          </a:xfrm>
          <a:prstGeom prst="rect">
            <a:avLst/>
          </a:prstGeom>
        </p:spPr>
      </p:pic>
    </p:spTree>
    <p:extLst>
      <p:ext uri="{BB962C8B-B14F-4D97-AF65-F5344CB8AC3E}">
        <p14:creationId xmlns:p14="http://schemas.microsoft.com/office/powerpoint/2010/main" val="40866302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Revised: March 2022</a:t>
            </a:r>
            <a:endParaRPr lang="en-US" dirty="0"/>
          </a:p>
        </p:txBody>
      </p:sp>
      <p:sp>
        <p:nvSpPr>
          <p:cNvPr id="5" name="Footer Placeholder 4"/>
          <p:cNvSpPr>
            <a:spLocks noGrp="1"/>
          </p:cNvSpPr>
          <p:nvPr>
            <p:ph type="ftr" sz="quarter" idx="11"/>
          </p:nvPr>
        </p:nvSpPr>
        <p:spPr/>
        <p:txBody>
          <a:bodyPr/>
          <a:lstStyle/>
          <a:p>
            <a:r>
              <a:rPr lang="en-US"/>
              <a:t>Copyright © 2021. All Rights Reserved.</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669426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Revised: March 2022</a:t>
            </a:r>
            <a:endParaRPr lang="en-US" dirty="0"/>
          </a:p>
        </p:txBody>
      </p:sp>
      <p:sp>
        <p:nvSpPr>
          <p:cNvPr id="5" name="Footer Placeholder 4"/>
          <p:cNvSpPr>
            <a:spLocks noGrp="1"/>
          </p:cNvSpPr>
          <p:nvPr>
            <p:ph type="ftr" sz="quarter" idx="11"/>
          </p:nvPr>
        </p:nvSpPr>
        <p:spPr/>
        <p:txBody>
          <a:bodyPr/>
          <a:lstStyle/>
          <a:p>
            <a:r>
              <a:rPr lang="en-US"/>
              <a:t>Copyright © 2021. All Rights Reserved.</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381264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5297" y="286603"/>
            <a:ext cx="8622707" cy="1450757"/>
          </a:xfrm>
        </p:spPr>
        <p:txBody>
          <a:bodyPr/>
          <a:lstStyle/>
          <a:p>
            <a:r>
              <a:rPr lang="en-US"/>
              <a:t>Click to edit Master title style</a:t>
            </a:r>
            <a:endParaRPr lang="en-US" dirty="0"/>
          </a:p>
        </p:txBody>
      </p:sp>
      <p:sp>
        <p:nvSpPr>
          <p:cNvPr id="3" name="Content Placeholder 2"/>
          <p:cNvSpPr>
            <a:spLocks noGrp="1"/>
          </p:cNvSpPr>
          <p:nvPr>
            <p:ph idx="1"/>
          </p:nvPr>
        </p:nvSpPr>
        <p:spPr>
          <a:xfrm>
            <a:off x="521293" y="1845734"/>
            <a:ext cx="11058258" cy="402336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pPr algn="ctr"/>
            <a:r>
              <a:rPr lang="en-US"/>
              <a:t>Revised: March 2022</a:t>
            </a:r>
            <a:endParaRPr lang="en-US" dirty="0"/>
          </a:p>
        </p:txBody>
      </p:sp>
      <p:sp>
        <p:nvSpPr>
          <p:cNvPr id="5" name="Footer Placeholder 4"/>
          <p:cNvSpPr>
            <a:spLocks noGrp="1"/>
          </p:cNvSpPr>
          <p:nvPr>
            <p:ph type="ftr" sz="quarter" idx="11"/>
          </p:nvPr>
        </p:nvSpPr>
        <p:spPr/>
        <p:txBody>
          <a:bodyPr/>
          <a:lstStyle/>
          <a:p>
            <a:pPr algn="ctr"/>
            <a:r>
              <a:rPr lang="en-US"/>
              <a:t>Copyright © 2021. All Rights Reserved.</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8211384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Goudy Old Style" panose="02020502050305020303" pitchFamily="18"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Edit Master text styles</a:t>
            </a:r>
          </a:p>
        </p:txBody>
      </p:sp>
      <p:sp>
        <p:nvSpPr>
          <p:cNvPr id="4" name="Date Placeholder 3"/>
          <p:cNvSpPr>
            <a:spLocks noGrp="1"/>
          </p:cNvSpPr>
          <p:nvPr>
            <p:ph type="dt" sz="half" idx="10"/>
          </p:nvPr>
        </p:nvSpPr>
        <p:spPr/>
        <p:txBody>
          <a:bodyPr/>
          <a:lstStyle/>
          <a:p>
            <a:pPr algn="ctr"/>
            <a:r>
              <a:rPr lang="en-US"/>
              <a:t>Revised: March 2022</a:t>
            </a:r>
            <a:endParaRPr lang="en-US" dirty="0"/>
          </a:p>
        </p:txBody>
      </p:sp>
      <p:sp>
        <p:nvSpPr>
          <p:cNvPr id="5" name="Footer Placeholder 4"/>
          <p:cNvSpPr>
            <a:spLocks noGrp="1"/>
          </p:cNvSpPr>
          <p:nvPr>
            <p:ph type="ftr" sz="quarter" idx="11"/>
          </p:nvPr>
        </p:nvSpPr>
        <p:spPr/>
        <p:txBody>
          <a:bodyPr/>
          <a:lstStyle/>
          <a:p>
            <a:pPr algn="ctr"/>
            <a:r>
              <a:rPr lang="en-US"/>
              <a:t>Copyright © 2021. All Rights Reserved.</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660049" y="756476"/>
            <a:ext cx="2495631" cy="1112596"/>
          </a:xfrm>
          <a:prstGeom prst="rect">
            <a:avLst/>
          </a:prstGeom>
        </p:spPr>
      </p:pic>
    </p:spTree>
    <p:extLst>
      <p:ext uri="{BB962C8B-B14F-4D97-AF65-F5344CB8AC3E}">
        <p14:creationId xmlns:p14="http://schemas.microsoft.com/office/powerpoint/2010/main" val="9002356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1845734"/>
            <a:ext cx="4937760" cy="402335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lgn="ctr"/>
            <a:r>
              <a:rPr lang="en-US"/>
              <a:t>Revised: March 2022</a:t>
            </a:r>
            <a:endParaRPr lang="en-US" dirty="0"/>
          </a:p>
        </p:txBody>
      </p:sp>
      <p:sp>
        <p:nvSpPr>
          <p:cNvPr id="6" name="Footer Placeholder 5"/>
          <p:cNvSpPr>
            <a:spLocks noGrp="1"/>
          </p:cNvSpPr>
          <p:nvPr>
            <p:ph type="ftr" sz="quarter" idx="11"/>
          </p:nvPr>
        </p:nvSpPr>
        <p:spPr/>
        <p:txBody>
          <a:bodyPr/>
          <a:lstStyle/>
          <a:p>
            <a:pPr algn="ctr"/>
            <a:r>
              <a:rPr lang="en-US"/>
              <a:t>Copyright © 2021. All Rights Reserved.</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131423" y="691415"/>
            <a:ext cx="1371600" cy="1195348"/>
          </a:xfrm>
          <a:prstGeom prst="rect">
            <a:avLst/>
          </a:prstGeom>
        </p:spPr>
      </p:pic>
    </p:spTree>
    <p:extLst>
      <p:ext uri="{BB962C8B-B14F-4D97-AF65-F5344CB8AC3E}">
        <p14:creationId xmlns:p14="http://schemas.microsoft.com/office/powerpoint/2010/main" val="23100293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5"/>
            <a:ext cx="4937760" cy="32867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2867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r>
              <a:rPr lang="en-US"/>
              <a:t>Revised: March 2022</a:t>
            </a:r>
            <a:endParaRPr lang="en-US" dirty="0"/>
          </a:p>
        </p:txBody>
      </p:sp>
      <p:sp>
        <p:nvSpPr>
          <p:cNvPr id="8" name="Footer Placeholder 7"/>
          <p:cNvSpPr>
            <a:spLocks noGrp="1"/>
          </p:cNvSpPr>
          <p:nvPr>
            <p:ph type="ftr" sz="quarter" idx="11"/>
          </p:nvPr>
        </p:nvSpPr>
        <p:spPr/>
        <p:txBody>
          <a:bodyPr/>
          <a:lstStyle/>
          <a:p>
            <a:pPr algn="ctr"/>
            <a:r>
              <a:rPr lang="en-US"/>
              <a:t>Copyright © 2021. All Rights Reserved.</a:t>
            </a:r>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0875875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lgn="ctr"/>
            <a:r>
              <a:rPr lang="en-US"/>
              <a:t>Revised: March 2022</a:t>
            </a:r>
            <a:endParaRPr lang="en-US" dirty="0"/>
          </a:p>
        </p:txBody>
      </p:sp>
      <p:sp>
        <p:nvSpPr>
          <p:cNvPr id="4" name="Footer Placeholder 3"/>
          <p:cNvSpPr>
            <a:spLocks noGrp="1"/>
          </p:cNvSpPr>
          <p:nvPr>
            <p:ph type="ftr" sz="quarter" idx="11"/>
          </p:nvPr>
        </p:nvSpPr>
        <p:spPr/>
        <p:txBody>
          <a:bodyPr/>
          <a:lstStyle/>
          <a:p>
            <a:pPr algn="ctr"/>
            <a:r>
              <a:rPr lang="en-US"/>
              <a:t>Copyright © 2021. All Rights Reserved.</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403246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r>
              <a:rPr lang="en-US"/>
              <a:t>Revised: March 2022</a:t>
            </a:r>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r>
              <a:rPr lang="en-US"/>
              <a:t>Copyright © 2021. All Rights Reserved.</a:t>
            </a:r>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604726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r>
              <a:rPr lang="en-US"/>
              <a:t>Revised: March 2022</a:t>
            </a:r>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r>
              <a:rPr lang="en-US"/>
              <a:t>Copyright © 2021. All Rights Reserved.</a:t>
            </a:r>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882008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r>
              <a:rPr lang="en-US"/>
              <a:t>Revised: March 2022</a:t>
            </a:r>
            <a:endParaRPr lang="en-US" dirty="0"/>
          </a:p>
        </p:txBody>
      </p:sp>
      <p:sp>
        <p:nvSpPr>
          <p:cNvPr id="6" name="Footer Placeholder 5"/>
          <p:cNvSpPr>
            <a:spLocks noGrp="1"/>
          </p:cNvSpPr>
          <p:nvPr>
            <p:ph type="ftr" sz="quarter" idx="11"/>
          </p:nvPr>
        </p:nvSpPr>
        <p:spPr/>
        <p:txBody>
          <a:bodyPr/>
          <a:lstStyle/>
          <a:p>
            <a:r>
              <a:rPr lang="en-US"/>
              <a:t>Copyright © 2021. All Rights Reserved.</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256331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598206" y="286603"/>
            <a:ext cx="8366332" cy="1450757"/>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598205" y="1845734"/>
            <a:ext cx="10989891" cy="4023360"/>
          </a:xfrm>
          <a:prstGeom prst="rect">
            <a:avLst/>
          </a:prstGeom>
        </p:spPr>
        <p:txBody>
          <a:bodyPr vert="horz" lIns="0" tIns="45720" rIns="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r>
              <a:rPr lang="en-US"/>
              <a:t>Revised: March 2022</a:t>
            </a:r>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pPr algn="ctr"/>
            <a:r>
              <a:rPr lang="en-US"/>
              <a:t>Copyright © 2021. All Rights Reserved.</a:t>
            </a:r>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D57F1E4F-1CFF-5643-939E-217C01CDF565}" type="slidenum">
              <a:rPr lang="en-US" smtClean="0"/>
              <a:pPr/>
              <a:t>‹#›</a:t>
            </a:fld>
            <a:endParaRPr lang="en-US" dirty="0"/>
          </a:p>
        </p:txBody>
      </p:sp>
      <p:cxnSp>
        <p:nvCxnSpPr>
          <p:cNvPr id="10" name="Straight Connector 9"/>
          <p:cNvCxnSpPr/>
          <p:nvPr/>
        </p:nvCxnSpPr>
        <p:spPr>
          <a:xfrm>
            <a:off x="598205" y="1737360"/>
            <a:ext cx="10989891" cy="1"/>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9092465" y="455683"/>
            <a:ext cx="2495631" cy="1112596"/>
          </a:xfrm>
          <a:prstGeom prst="rect">
            <a:avLst/>
          </a:prstGeom>
        </p:spPr>
      </p:pic>
    </p:spTree>
    <p:extLst>
      <p:ext uri="{BB962C8B-B14F-4D97-AF65-F5344CB8AC3E}">
        <p14:creationId xmlns:p14="http://schemas.microsoft.com/office/powerpoint/2010/main" val="1950711711"/>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Lst>
  <p:hf hdr="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Goudy Old Style" panose="02020502050305020303" pitchFamily="18" charset="0"/>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Goudy Old Style" panose="02020502050305020303" pitchFamily="18" charset="0"/>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Goudy Old Style" panose="02020502050305020303" pitchFamily="18" charset="0"/>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Goudy Old Style" panose="02020502050305020303" pitchFamily="18" charset="0"/>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Goudy Old Style" panose="02020502050305020303" pitchFamily="18" charset="0"/>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Goudy Old Style" panose="02020502050305020303" pitchFamily="18" charset="0"/>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slide" Target="slide43.xml"/><Relationship Id="rId3" Type="http://schemas.openxmlformats.org/officeDocument/2006/relationships/slide" Target="slide6.xml"/><Relationship Id="rId7" Type="http://schemas.openxmlformats.org/officeDocument/2006/relationships/slide" Target="slide40.xml"/><Relationship Id="rId2" Type="http://schemas.openxmlformats.org/officeDocument/2006/relationships/slide" Target="slide3.xml"/><Relationship Id="rId1" Type="http://schemas.openxmlformats.org/officeDocument/2006/relationships/slideLayout" Target="../slideLayouts/slideLayout2.xml"/><Relationship Id="rId6" Type="http://schemas.openxmlformats.org/officeDocument/2006/relationships/slide" Target="slide33.xml"/><Relationship Id="rId5" Type="http://schemas.openxmlformats.org/officeDocument/2006/relationships/slide" Target="slide22.xml"/><Relationship Id="rId4" Type="http://schemas.openxmlformats.org/officeDocument/2006/relationships/slide" Target="slide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mailto:odknhdq@odk.org" TargetMode="External"/><Relationship Id="rId2" Type="http://schemas.openxmlformats.org/officeDocument/2006/relationships/hyperlink" Target="http://odk.org/national-membership-enrollment-and-payment/"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hyperlink" Target="https://odk.org/wp-content/uploads/2020/07/Circle-Minimum-Standards-FY2021.pdf"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631004" y="2194860"/>
            <a:ext cx="9144000" cy="1151324"/>
          </a:xfrm>
        </p:spPr>
        <p:txBody>
          <a:bodyPr>
            <a:noAutofit/>
          </a:bodyPr>
          <a:lstStyle/>
          <a:p>
            <a:r>
              <a:rPr lang="en-US" sz="4000" dirty="0"/>
              <a:t>Membership Management System (MMS)</a:t>
            </a:r>
          </a:p>
        </p:txBody>
      </p:sp>
      <p:sp>
        <p:nvSpPr>
          <p:cNvPr id="3" name="Subtitle 2"/>
          <p:cNvSpPr>
            <a:spLocks noGrp="1"/>
          </p:cNvSpPr>
          <p:nvPr>
            <p:ph type="subTitle" idx="1"/>
          </p:nvPr>
        </p:nvSpPr>
        <p:spPr>
          <a:xfrm>
            <a:off x="1631004" y="3346184"/>
            <a:ext cx="9144000" cy="1032075"/>
          </a:xfrm>
        </p:spPr>
        <p:txBody>
          <a:bodyPr/>
          <a:lstStyle/>
          <a:p>
            <a:r>
              <a:rPr lang="en-US" dirty="0">
                <a:solidFill>
                  <a:schemeClr val="tx1"/>
                </a:solidFill>
                <a:latin typeface="Goudy Old Style" panose="02020502050305020303" pitchFamily="18" charset="0"/>
              </a:rPr>
              <a:t>Basic Instructions for Circle Officers</a:t>
            </a:r>
          </a:p>
          <a:p>
            <a:r>
              <a:rPr lang="en-US" dirty="0">
                <a:solidFill>
                  <a:schemeClr val="tx1"/>
                </a:solidFill>
                <a:latin typeface="Goudy Old Style" panose="02020502050305020303" pitchFamily="18" charset="0"/>
              </a:rPr>
              <a:t>2021-22</a:t>
            </a:r>
          </a:p>
        </p:txBody>
      </p:sp>
      <p:sp>
        <p:nvSpPr>
          <p:cNvPr id="4" name="Rectangle 3"/>
          <p:cNvSpPr/>
          <p:nvPr/>
        </p:nvSpPr>
        <p:spPr>
          <a:xfrm>
            <a:off x="0" y="0"/>
            <a:ext cx="12192000" cy="6858000"/>
          </a:xfrm>
          <a:prstGeom prst="rect">
            <a:avLst/>
          </a:prstGeom>
          <a:noFill/>
          <a:ln w="38100">
            <a:solidFill>
              <a:srgbClr val="68ABD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07136" y="4378259"/>
            <a:ext cx="4367868" cy="1947272"/>
          </a:xfrm>
          <a:prstGeom prst="rect">
            <a:avLst/>
          </a:prstGeom>
        </p:spPr>
      </p:pic>
      <p:sp>
        <p:nvSpPr>
          <p:cNvPr id="6" name="TextBox 5"/>
          <p:cNvSpPr txBox="1"/>
          <p:nvPr/>
        </p:nvSpPr>
        <p:spPr>
          <a:xfrm>
            <a:off x="334957" y="5816766"/>
            <a:ext cx="3096884" cy="369332"/>
          </a:xfrm>
          <a:prstGeom prst="rect">
            <a:avLst/>
          </a:prstGeom>
          <a:noFill/>
        </p:spPr>
        <p:txBody>
          <a:bodyPr wrap="square" lIns="91440" tIns="45720" rIns="91440" bIns="45720" rtlCol="0" anchor="t">
            <a:spAutoFit/>
          </a:bodyPr>
          <a:lstStyle/>
          <a:p>
            <a:r>
              <a:rPr lang="en-US" dirty="0">
                <a:solidFill>
                  <a:srgbClr val="FF0000"/>
                </a:solidFill>
                <a:latin typeface="Goudy Old Style"/>
              </a:rPr>
              <a:t>Updated March 17, 2022</a:t>
            </a:r>
          </a:p>
        </p:txBody>
      </p:sp>
    </p:spTree>
    <p:extLst>
      <p:ext uri="{BB962C8B-B14F-4D97-AF65-F5344CB8AC3E}">
        <p14:creationId xmlns:p14="http://schemas.microsoft.com/office/powerpoint/2010/main" val="23542873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Officer Administration Page</a:t>
            </a:r>
          </a:p>
        </p:txBody>
      </p:sp>
      <p:sp>
        <p:nvSpPr>
          <p:cNvPr id="23" name="Date Placeholder 22"/>
          <p:cNvSpPr>
            <a:spLocks noGrp="1"/>
          </p:cNvSpPr>
          <p:nvPr>
            <p:ph type="dt" sz="half" idx="10"/>
          </p:nvPr>
        </p:nvSpPr>
        <p:spPr/>
        <p:txBody>
          <a:bodyPr/>
          <a:lstStyle/>
          <a:p>
            <a:r>
              <a:rPr lang="en-US"/>
              <a:t>Revised: March 2022</a:t>
            </a:r>
            <a:endParaRPr lang="en-US" dirty="0"/>
          </a:p>
        </p:txBody>
      </p:sp>
      <p:sp>
        <p:nvSpPr>
          <p:cNvPr id="9" name="Footer Placeholder 8"/>
          <p:cNvSpPr>
            <a:spLocks noGrp="1"/>
          </p:cNvSpPr>
          <p:nvPr>
            <p:ph type="ftr" sz="quarter" idx="11"/>
          </p:nvPr>
        </p:nvSpPr>
        <p:spPr/>
        <p:txBody>
          <a:bodyPr/>
          <a:lstStyle/>
          <a:p>
            <a:pPr algn="ctr"/>
            <a:r>
              <a:rPr lang="en-US" dirty="0"/>
              <a:t>Copyright © 2021. All Rights Reserved.</a:t>
            </a:r>
          </a:p>
        </p:txBody>
      </p:sp>
      <p:sp>
        <p:nvSpPr>
          <p:cNvPr id="24" name="Slide Number Placeholder 23"/>
          <p:cNvSpPr>
            <a:spLocks noGrp="1"/>
          </p:cNvSpPr>
          <p:nvPr>
            <p:ph type="sldNum" sz="quarter" idx="12"/>
          </p:nvPr>
        </p:nvSpPr>
        <p:spPr/>
        <p:txBody>
          <a:bodyPr/>
          <a:lstStyle/>
          <a:p>
            <a:fld id="{D57F1E4F-1CFF-5643-939E-217C01CDF565}" type="slidenum">
              <a:rPr lang="en-US" smtClean="0"/>
              <a:pPr/>
              <a:t>10</a:t>
            </a:fld>
            <a:endParaRPr lang="en-US" dirty="0"/>
          </a:p>
        </p:txBody>
      </p:sp>
      <p:grpSp>
        <p:nvGrpSpPr>
          <p:cNvPr id="4" name="Group 3">
            <a:extLst>
              <a:ext uri="{FF2B5EF4-FFF2-40B4-BE49-F238E27FC236}">
                <a16:creationId xmlns:a16="http://schemas.microsoft.com/office/drawing/2014/main" id="{9713B931-D3C1-4487-BFDE-36ABEB3B980E}"/>
              </a:ext>
            </a:extLst>
          </p:cNvPr>
          <p:cNvGrpSpPr/>
          <p:nvPr/>
        </p:nvGrpSpPr>
        <p:grpSpPr>
          <a:xfrm>
            <a:off x="575192" y="1887755"/>
            <a:ext cx="11322532" cy="4410075"/>
            <a:chOff x="615297" y="1737360"/>
            <a:chExt cx="11322532" cy="4410075"/>
          </a:xfrm>
        </p:grpSpPr>
        <p:pic>
          <p:nvPicPr>
            <p:cNvPr id="3" name="Picture 2"/>
            <p:cNvPicPr>
              <a:picLocks noChangeAspect="1"/>
            </p:cNvPicPr>
            <p:nvPr/>
          </p:nvPicPr>
          <p:blipFill>
            <a:blip r:embed="rId2"/>
            <a:stretch>
              <a:fillRect/>
            </a:stretch>
          </p:blipFill>
          <p:spPr>
            <a:xfrm>
              <a:off x="615297" y="1737360"/>
              <a:ext cx="10572750" cy="4410075"/>
            </a:xfrm>
            <a:prstGeom prst="rect">
              <a:avLst/>
            </a:prstGeom>
          </p:spPr>
        </p:pic>
        <p:sp>
          <p:nvSpPr>
            <p:cNvPr id="12" name="TextBox 11"/>
            <p:cNvSpPr txBox="1"/>
            <p:nvPr/>
          </p:nvSpPr>
          <p:spPr>
            <a:xfrm>
              <a:off x="2904248" y="2313465"/>
              <a:ext cx="2954849" cy="307777"/>
            </a:xfrm>
            <a:prstGeom prst="rect">
              <a:avLst/>
            </a:prstGeom>
            <a:noFill/>
          </p:spPr>
          <p:txBody>
            <a:bodyPr wrap="square" lIns="91440" tIns="45720" rIns="91440" bIns="45720" rtlCol="0" anchor="t">
              <a:spAutoFit/>
            </a:bodyPr>
            <a:lstStyle/>
            <a:p>
              <a:r>
                <a:rPr lang="en-US" sz="1400" dirty="0">
                  <a:solidFill>
                    <a:srgbClr val="C00000"/>
                  </a:solidFill>
                  <a:latin typeface="Goudy Old Style"/>
                </a:rPr>
                <a:t>Set Up and Update Your Application </a:t>
              </a:r>
              <a:endParaRPr lang="en-US" sz="1400" dirty="0">
                <a:solidFill>
                  <a:srgbClr val="C00000"/>
                </a:solidFill>
                <a:latin typeface="Goudy Old Style" panose="02020502050305020303" pitchFamily="18" charset="0"/>
              </a:endParaRPr>
            </a:p>
          </p:txBody>
        </p:sp>
        <p:sp>
          <p:nvSpPr>
            <p:cNvPr id="14" name="TextBox 13"/>
            <p:cNvSpPr txBox="1"/>
            <p:nvPr/>
          </p:nvSpPr>
          <p:spPr>
            <a:xfrm>
              <a:off x="9238004" y="2912957"/>
              <a:ext cx="1665500" cy="307777"/>
            </a:xfrm>
            <a:prstGeom prst="rect">
              <a:avLst/>
            </a:prstGeom>
            <a:noFill/>
          </p:spPr>
          <p:txBody>
            <a:bodyPr wrap="square" rtlCol="0">
              <a:spAutoFit/>
            </a:bodyPr>
            <a:lstStyle/>
            <a:p>
              <a:r>
                <a:rPr lang="en-US" sz="1400" dirty="0">
                  <a:solidFill>
                    <a:srgbClr val="C00000"/>
                  </a:solidFill>
                  <a:latin typeface="Goudy Old Style" panose="02020502050305020303" pitchFamily="18" charset="0"/>
                </a:rPr>
                <a:t>Review Past Orders</a:t>
              </a:r>
            </a:p>
          </p:txBody>
        </p:sp>
        <p:sp>
          <p:nvSpPr>
            <p:cNvPr id="17" name="TextBox 16"/>
            <p:cNvSpPr txBox="1"/>
            <p:nvPr/>
          </p:nvSpPr>
          <p:spPr>
            <a:xfrm>
              <a:off x="9238004" y="3159591"/>
              <a:ext cx="1804765" cy="523220"/>
            </a:xfrm>
            <a:prstGeom prst="rect">
              <a:avLst/>
            </a:prstGeom>
            <a:noFill/>
          </p:spPr>
          <p:txBody>
            <a:bodyPr wrap="square" rtlCol="0">
              <a:spAutoFit/>
            </a:bodyPr>
            <a:lstStyle/>
            <a:p>
              <a:r>
                <a:rPr lang="en-US" sz="1400" dirty="0">
                  <a:solidFill>
                    <a:srgbClr val="C00000"/>
                  </a:solidFill>
                  <a:latin typeface="Goudy Old Style" panose="02020502050305020303" pitchFamily="18" charset="0"/>
                </a:rPr>
                <a:t>Download Spreadsheet Report of Members</a:t>
              </a:r>
            </a:p>
          </p:txBody>
        </p:sp>
        <p:sp>
          <p:nvSpPr>
            <p:cNvPr id="20" name="Left Arrow 19"/>
            <p:cNvSpPr/>
            <p:nvPr/>
          </p:nvSpPr>
          <p:spPr>
            <a:xfrm rot="20659623">
              <a:off x="1998238" y="2526151"/>
              <a:ext cx="862641" cy="84009"/>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Left Arrow 20"/>
            <p:cNvSpPr/>
            <p:nvPr/>
          </p:nvSpPr>
          <p:spPr>
            <a:xfrm rot="20640000">
              <a:off x="9318742" y="2576001"/>
              <a:ext cx="862641" cy="84009"/>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Left Arrow 21"/>
            <p:cNvSpPr/>
            <p:nvPr/>
          </p:nvSpPr>
          <p:spPr>
            <a:xfrm>
              <a:off x="8375363" y="3251049"/>
              <a:ext cx="862641" cy="84009"/>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Left Arrow 24"/>
            <p:cNvSpPr/>
            <p:nvPr/>
          </p:nvSpPr>
          <p:spPr>
            <a:xfrm>
              <a:off x="1813528" y="5348244"/>
              <a:ext cx="862641" cy="84009"/>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2794465" y="5236360"/>
              <a:ext cx="4349520" cy="307777"/>
            </a:xfrm>
            <a:prstGeom prst="rect">
              <a:avLst/>
            </a:prstGeom>
            <a:noFill/>
          </p:spPr>
          <p:txBody>
            <a:bodyPr wrap="square" rtlCol="0">
              <a:spAutoFit/>
            </a:bodyPr>
            <a:lstStyle/>
            <a:p>
              <a:r>
                <a:rPr lang="en-US" sz="1400" dirty="0">
                  <a:solidFill>
                    <a:srgbClr val="C00000"/>
                  </a:solidFill>
                  <a:latin typeface="Goudy Old Style" panose="02020502050305020303" pitchFamily="18" charset="0"/>
                </a:rPr>
                <a:t>Review Circle Minimum Standards met</a:t>
              </a:r>
            </a:p>
          </p:txBody>
        </p:sp>
        <p:sp>
          <p:nvSpPr>
            <p:cNvPr id="27" name="TextBox 26"/>
            <p:cNvSpPr txBox="1"/>
            <p:nvPr/>
          </p:nvSpPr>
          <p:spPr>
            <a:xfrm>
              <a:off x="5789291" y="3365682"/>
              <a:ext cx="1911488" cy="523220"/>
            </a:xfrm>
            <a:prstGeom prst="rect">
              <a:avLst/>
            </a:prstGeom>
            <a:noFill/>
          </p:spPr>
          <p:txBody>
            <a:bodyPr wrap="square" rtlCol="0">
              <a:spAutoFit/>
            </a:bodyPr>
            <a:lstStyle/>
            <a:p>
              <a:r>
                <a:rPr lang="en-US" sz="1400" dirty="0">
                  <a:solidFill>
                    <a:srgbClr val="C00000"/>
                  </a:solidFill>
                  <a:latin typeface="Goudy Old Style" panose="02020502050305020303" pitchFamily="18" charset="0"/>
                </a:rPr>
                <a:t>Review and Manage Submitted Applications </a:t>
              </a:r>
            </a:p>
          </p:txBody>
        </p:sp>
        <p:sp>
          <p:nvSpPr>
            <p:cNvPr id="28" name="Left Arrow 27"/>
            <p:cNvSpPr/>
            <p:nvPr/>
          </p:nvSpPr>
          <p:spPr>
            <a:xfrm>
              <a:off x="4926650" y="3493169"/>
              <a:ext cx="862641" cy="84009"/>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0137474" y="2252955"/>
              <a:ext cx="1800355" cy="523220"/>
            </a:xfrm>
            <a:prstGeom prst="rect">
              <a:avLst/>
            </a:prstGeom>
            <a:noFill/>
          </p:spPr>
          <p:txBody>
            <a:bodyPr wrap="square" rtlCol="0">
              <a:spAutoFit/>
            </a:bodyPr>
            <a:lstStyle/>
            <a:p>
              <a:r>
                <a:rPr lang="en-US" sz="1400" dirty="0">
                  <a:solidFill>
                    <a:srgbClr val="C00000"/>
                  </a:solidFill>
                  <a:latin typeface="Goudy Old Style" panose="02020502050305020303" pitchFamily="18" charset="0"/>
                </a:rPr>
                <a:t>Submit Membership/ Certificate Orders</a:t>
              </a:r>
            </a:p>
          </p:txBody>
        </p:sp>
        <p:sp>
          <p:nvSpPr>
            <p:cNvPr id="19" name="Left Arrow 18"/>
            <p:cNvSpPr/>
            <p:nvPr/>
          </p:nvSpPr>
          <p:spPr>
            <a:xfrm>
              <a:off x="8381322" y="3024842"/>
              <a:ext cx="862641" cy="84009"/>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59697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Edit Your Account</a:t>
            </a:r>
          </a:p>
        </p:txBody>
      </p:sp>
      <p:sp>
        <p:nvSpPr>
          <p:cNvPr id="3" name="Content Placeholder 2"/>
          <p:cNvSpPr>
            <a:spLocks noGrp="1"/>
          </p:cNvSpPr>
          <p:nvPr>
            <p:ph idx="1"/>
          </p:nvPr>
        </p:nvSpPr>
        <p:spPr>
          <a:xfrm>
            <a:off x="617119" y="1935915"/>
            <a:ext cx="6379886" cy="4130760"/>
          </a:xfrm>
        </p:spPr>
        <p:txBody>
          <a:bodyPr vert="horz" lIns="0" tIns="45720" rIns="0" bIns="45720" rtlCol="0" anchor="t">
            <a:normAutofit fontScale="70000" lnSpcReduction="20000"/>
          </a:bodyPr>
          <a:lstStyle/>
          <a:p>
            <a:pPr>
              <a:lnSpc>
                <a:spcPct val="110000"/>
              </a:lnSpc>
              <a:spcBef>
                <a:spcPts val="0"/>
              </a:spcBef>
            </a:pPr>
            <a:r>
              <a:rPr lang="en-US" sz="2400" dirty="0"/>
              <a:t>To further edit your account, click “Edit Your Account” from your Circle Administration page. You will be taken to a page containing all of your stored information. </a:t>
            </a:r>
          </a:p>
          <a:p>
            <a:pPr>
              <a:lnSpc>
                <a:spcPct val="110000"/>
              </a:lnSpc>
              <a:spcBef>
                <a:spcPts val="0"/>
              </a:spcBef>
            </a:pPr>
            <a:endParaRPr lang="en-US" sz="2400" dirty="0">
              <a:latin typeface="Goudy Old Style"/>
            </a:endParaRPr>
          </a:p>
          <a:p>
            <a:pPr>
              <a:lnSpc>
                <a:spcPct val="110000"/>
              </a:lnSpc>
              <a:spcBef>
                <a:spcPts val="0"/>
              </a:spcBef>
            </a:pPr>
            <a:r>
              <a:rPr lang="en-US" sz="2400" dirty="0"/>
              <a:t>You should ensure all information is complete and updated regularly to maintain the most current information. You can also change your password from this page by typing in a new password in both fields that ask for it. </a:t>
            </a:r>
          </a:p>
          <a:p>
            <a:pPr>
              <a:lnSpc>
                <a:spcPct val="110000"/>
              </a:lnSpc>
              <a:spcBef>
                <a:spcPts val="0"/>
              </a:spcBef>
            </a:pPr>
            <a:endParaRPr lang="en-US" sz="2400" dirty="0">
              <a:latin typeface="Goudy Old Style"/>
            </a:endParaRPr>
          </a:p>
          <a:p>
            <a:pPr>
              <a:lnSpc>
                <a:spcPct val="110000"/>
              </a:lnSpc>
              <a:spcBef>
                <a:spcPts val="0"/>
              </a:spcBef>
            </a:pPr>
            <a:r>
              <a:rPr lang="en-US" sz="2400" dirty="0"/>
              <a:t>You may also click the checkbox so you are sent an alert by e-mail whenever an individual submits an application for membership at your institution. We recommend you do this during membership recruitment time unless you check your applications page regularly.</a:t>
            </a:r>
          </a:p>
          <a:p>
            <a:pPr>
              <a:lnSpc>
                <a:spcPct val="110000"/>
              </a:lnSpc>
              <a:spcBef>
                <a:spcPts val="0"/>
              </a:spcBef>
            </a:pPr>
            <a:endParaRPr lang="en-US" sz="2400" dirty="0">
              <a:solidFill>
                <a:srgbClr val="404040"/>
              </a:solidFill>
              <a:latin typeface="Goudy Old Style"/>
            </a:endParaRPr>
          </a:p>
          <a:p>
            <a:pPr>
              <a:lnSpc>
                <a:spcPct val="110000"/>
              </a:lnSpc>
              <a:spcBef>
                <a:spcPts val="0"/>
              </a:spcBef>
            </a:pPr>
            <a:r>
              <a:rPr lang="en-US" b="1" dirty="0">
                <a:solidFill>
                  <a:srgbClr val="C00000"/>
                </a:solidFill>
                <a:latin typeface="Goudy Old Style"/>
              </a:rPr>
              <a:t>NOTE:  Only O∆K-HQ Staff should create new accounts.  DO NOT OVERWRITE previous information for new officers.  Each new officer should receive his or her unique ID and password.</a:t>
            </a:r>
            <a:endParaRPr lang="en-US" sz="2400" b="1" dirty="0">
              <a:solidFill>
                <a:srgbClr val="C00000"/>
              </a:solidFill>
              <a:latin typeface="Goudy Old Style"/>
            </a:endParaRPr>
          </a:p>
        </p:txBody>
      </p:sp>
      <p:sp>
        <p:nvSpPr>
          <p:cNvPr id="9" name="Date Placeholder 8"/>
          <p:cNvSpPr>
            <a:spLocks noGrp="1"/>
          </p:cNvSpPr>
          <p:nvPr>
            <p:ph type="dt" sz="half" idx="10"/>
          </p:nvPr>
        </p:nvSpPr>
        <p:spPr/>
        <p:txBody>
          <a:bodyPr/>
          <a:lstStyle/>
          <a:p>
            <a:r>
              <a:rPr lang="en-US"/>
              <a:t>Revised: March 2022</a:t>
            </a:r>
            <a:endParaRPr lang="en-US" dirty="0"/>
          </a:p>
        </p:txBody>
      </p:sp>
      <p:sp>
        <p:nvSpPr>
          <p:cNvPr id="8" name="Footer Placeholder 7"/>
          <p:cNvSpPr>
            <a:spLocks noGrp="1"/>
          </p:cNvSpPr>
          <p:nvPr>
            <p:ph type="ftr" sz="quarter" idx="11"/>
          </p:nvPr>
        </p:nvSpPr>
        <p:spPr/>
        <p:txBody>
          <a:bodyPr/>
          <a:lstStyle/>
          <a:p>
            <a:pPr algn="ctr"/>
            <a:r>
              <a:rPr lang="en-US"/>
              <a:t>Copyright © 2021. All Rights Reserved.</a:t>
            </a:r>
            <a:endParaRPr lang="en-US" dirty="0"/>
          </a:p>
        </p:txBody>
      </p:sp>
      <p:sp>
        <p:nvSpPr>
          <p:cNvPr id="10" name="Slide Number Placeholder 9"/>
          <p:cNvSpPr>
            <a:spLocks noGrp="1"/>
          </p:cNvSpPr>
          <p:nvPr>
            <p:ph type="sldNum" sz="quarter" idx="12"/>
          </p:nvPr>
        </p:nvSpPr>
        <p:spPr/>
        <p:txBody>
          <a:bodyPr/>
          <a:lstStyle/>
          <a:p>
            <a:fld id="{D57F1E4F-1CFF-5643-939E-217C01CDF565}" type="slidenum">
              <a:rPr lang="en-US" smtClean="0"/>
              <a:pPr/>
              <a:t>11</a:t>
            </a:fld>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206499" y="1793793"/>
            <a:ext cx="4428040" cy="4422190"/>
          </a:xfrm>
          <a:prstGeom prst="rect">
            <a:avLst/>
          </a:prstGeom>
          <a:noFill/>
          <a:ln>
            <a:noFill/>
          </a:ln>
          <a:effectLst>
            <a:innerShdw blurRad="114300">
              <a:prstClr val="black"/>
            </a:inn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303067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758952"/>
            <a:ext cx="10559715" cy="3566160"/>
          </a:xfrm>
        </p:spPr>
        <p:txBody>
          <a:bodyPr/>
          <a:lstStyle/>
          <a:p>
            <a:r>
              <a:rPr lang="en-US" dirty="0"/>
              <a:t>Developing Your</a:t>
            </a:r>
            <a:br>
              <a:rPr lang="en-US" dirty="0"/>
            </a:br>
            <a:r>
              <a:rPr lang="en-US" dirty="0"/>
              <a:t>Membership Application</a:t>
            </a:r>
          </a:p>
        </p:txBody>
      </p:sp>
      <p:sp>
        <p:nvSpPr>
          <p:cNvPr id="3" name="Text Placeholder 2"/>
          <p:cNvSpPr>
            <a:spLocks noGrp="1"/>
          </p:cNvSpPr>
          <p:nvPr>
            <p:ph type="body" idx="1"/>
          </p:nvPr>
        </p:nvSpPr>
        <p:spPr/>
        <p:txBody>
          <a:bodyPr/>
          <a:lstStyle/>
          <a:p>
            <a:r>
              <a:rPr lang="en-US" cap="small" dirty="0">
                <a:latin typeface="Goudy Old Style" panose="02020502050305020303" pitchFamily="18" charset="0"/>
              </a:rPr>
              <a:t>Circles can add special questions and fields to the national application</a:t>
            </a:r>
          </a:p>
        </p:txBody>
      </p:sp>
      <p:sp>
        <p:nvSpPr>
          <p:cNvPr id="8" name="Date Placeholder 7"/>
          <p:cNvSpPr>
            <a:spLocks noGrp="1"/>
          </p:cNvSpPr>
          <p:nvPr>
            <p:ph type="dt" sz="half" idx="10"/>
          </p:nvPr>
        </p:nvSpPr>
        <p:spPr/>
        <p:txBody>
          <a:bodyPr/>
          <a:lstStyle/>
          <a:p>
            <a:r>
              <a:rPr lang="en-US"/>
              <a:t>Revised: March 2022</a:t>
            </a:r>
            <a:endParaRPr lang="en-US" dirty="0"/>
          </a:p>
        </p:txBody>
      </p:sp>
      <p:sp>
        <p:nvSpPr>
          <p:cNvPr id="7" name="Footer Placeholder 6"/>
          <p:cNvSpPr>
            <a:spLocks noGrp="1"/>
          </p:cNvSpPr>
          <p:nvPr>
            <p:ph type="ftr" sz="quarter" idx="11"/>
          </p:nvPr>
        </p:nvSpPr>
        <p:spPr/>
        <p:txBody>
          <a:bodyPr/>
          <a:lstStyle/>
          <a:p>
            <a:pPr algn="ctr"/>
            <a:r>
              <a:rPr lang="en-US"/>
              <a:t>Copyright © 2021. All Rights Reserved.</a:t>
            </a:r>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12</a:t>
            </a:fld>
            <a:endParaRPr lang="en-US" dirty="0"/>
          </a:p>
        </p:txBody>
      </p:sp>
    </p:spTree>
    <p:extLst>
      <p:ext uri="{BB962C8B-B14F-4D97-AF65-F5344CB8AC3E}">
        <p14:creationId xmlns:p14="http://schemas.microsoft.com/office/powerpoint/2010/main" val="18251040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latin typeface="Goudy Old Style"/>
              </a:rPr>
              <a:t>Application Development Process</a:t>
            </a:r>
            <a:endParaRPr lang="en-US" dirty="0"/>
          </a:p>
        </p:txBody>
      </p:sp>
      <p:sp>
        <p:nvSpPr>
          <p:cNvPr id="8" name="Date Placeholder 7"/>
          <p:cNvSpPr>
            <a:spLocks noGrp="1"/>
          </p:cNvSpPr>
          <p:nvPr>
            <p:ph type="dt" sz="half" idx="10"/>
          </p:nvPr>
        </p:nvSpPr>
        <p:spPr/>
        <p:txBody>
          <a:bodyPr/>
          <a:lstStyle/>
          <a:p>
            <a:r>
              <a:rPr lang="en-US"/>
              <a:t>Revised: March 2022</a:t>
            </a:r>
            <a:endParaRPr lang="en-US" dirty="0"/>
          </a:p>
        </p:txBody>
      </p:sp>
      <p:sp>
        <p:nvSpPr>
          <p:cNvPr id="7" name="Footer Placeholder 6"/>
          <p:cNvSpPr>
            <a:spLocks noGrp="1"/>
          </p:cNvSpPr>
          <p:nvPr>
            <p:ph type="ftr" sz="quarter" idx="11"/>
          </p:nvPr>
        </p:nvSpPr>
        <p:spPr/>
        <p:txBody>
          <a:bodyPr/>
          <a:lstStyle/>
          <a:p>
            <a:pPr algn="ctr"/>
            <a:r>
              <a:rPr lang="en-US"/>
              <a:t>Copyright © 2021. All Rights Reserved.</a:t>
            </a:r>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13</a:t>
            </a:fld>
            <a:endParaRPr lang="en-US" dirty="0"/>
          </a:p>
        </p:txBody>
      </p:sp>
      <p:pic>
        <p:nvPicPr>
          <p:cNvPr id="4" name="Picture 3"/>
          <p:cNvPicPr>
            <a:picLocks noChangeAspect="1"/>
          </p:cNvPicPr>
          <p:nvPr/>
        </p:nvPicPr>
        <p:blipFill>
          <a:blip r:embed="rId2"/>
          <a:stretch>
            <a:fillRect/>
          </a:stretch>
        </p:blipFill>
        <p:spPr>
          <a:xfrm>
            <a:off x="611015" y="5568782"/>
            <a:ext cx="4781550" cy="371475"/>
          </a:xfrm>
          <a:prstGeom prst="rect">
            <a:avLst/>
          </a:prstGeom>
          <a:ln w="12700">
            <a:solidFill>
              <a:schemeClr val="accent1"/>
            </a:solidFill>
            <a:prstDash val="lgDash"/>
          </a:ln>
        </p:spPr>
      </p:pic>
      <p:sp>
        <p:nvSpPr>
          <p:cNvPr id="6" name="Rectangle 5">
            <a:extLst>
              <a:ext uri="{FF2B5EF4-FFF2-40B4-BE49-F238E27FC236}">
                <a16:creationId xmlns:a16="http://schemas.microsoft.com/office/drawing/2014/main" id="{58923EE1-16DA-428F-91A1-4DD915FDD4DD}"/>
              </a:ext>
            </a:extLst>
          </p:cNvPr>
          <p:cNvSpPr/>
          <p:nvPr/>
        </p:nvSpPr>
        <p:spPr>
          <a:xfrm>
            <a:off x="465221" y="2069431"/>
            <a:ext cx="2887578" cy="3118183"/>
          </a:xfrm>
          <a:prstGeom prst="rect">
            <a:avLst/>
          </a:prstGeom>
          <a:solidFill>
            <a:schemeClr val="accent1">
              <a:lumMod val="40000"/>
              <a:lumOff val="60000"/>
            </a:schemeClr>
          </a:solidFill>
          <a:ln>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D3B003F-73CE-421F-9D6B-4477A26DADFE}"/>
              </a:ext>
            </a:extLst>
          </p:cNvPr>
          <p:cNvSpPr/>
          <p:nvPr/>
        </p:nvSpPr>
        <p:spPr>
          <a:xfrm>
            <a:off x="6400800" y="2069431"/>
            <a:ext cx="2887578" cy="3118183"/>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endParaRPr lang="en-US" dirty="0">
              <a:latin typeface="Goudy Old Style"/>
              <a:cs typeface="Calibri" panose="020F0502020204030204"/>
            </a:endParaRPr>
          </a:p>
        </p:txBody>
      </p:sp>
      <p:sp>
        <p:nvSpPr>
          <p:cNvPr id="11" name="TextBox 10">
            <a:extLst>
              <a:ext uri="{FF2B5EF4-FFF2-40B4-BE49-F238E27FC236}">
                <a16:creationId xmlns:a16="http://schemas.microsoft.com/office/drawing/2014/main" id="{C41FE7A1-5B67-48A1-8FD1-B53DD05AB842}"/>
              </a:ext>
            </a:extLst>
          </p:cNvPr>
          <p:cNvSpPr txBox="1"/>
          <p:nvPr/>
        </p:nvSpPr>
        <p:spPr>
          <a:xfrm>
            <a:off x="683794" y="2939716"/>
            <a:ext cx="2552701" cy="17543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solidFill>
                  <a:srgbClr val="404040"/>
                </a:solidFill>
                <a:latin typeface="Goudy Old Style"/>
              </a:rPr>
              <a:t>Check over the previous application for any changes, spelling corrections, or updates in information that will improve your application.</a:t>
            </a:r>
            <a:endParaRPr lang="en-US" dirty="0"/>
          </a:p>
        </p:txBody>
      </p:sp>
      <p:sp>
        <p:nvSpPr>
          <p:cNvPr id="12" name="TextBox 11">
            <a:extLst>
              <a:ext uri="{FF2B5EF4-FFF2-40B4-BE49-F238E27FC236}">
                <a16:creationId xmlns:a16="http://schemas.microsoft.com/office/drawing/2014/main" id="{BD073619-F9F3-4164-8C07-C5F432E867CD}"/>
              </a:ext>
            </a:extLst>
          </p:cNvPr>
          <p:cNvSpPr txBox="1"/>
          <p:nvPr/>
        </p:nvSpPr>
        <p:spPr>
          <a:xfrm>
            <a:off x="465723" y="2220327"/>
            <a:ext cx="2883568"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200" b="1" dirty="0">
                <a:solidFill>
                  <a:schemeClr val="tx1">
                    <a:lumMod val="85000"/>
                    <a:lumOff val="15000"/>
                  </a:schemeClr>
                </a:solidFill>
                <a:latin typeface="Goudy Old Style"/>
              </a:rPr>
              <a:t>REVIEW</a:t>
            </a:r>
            <a:endParaRPr lang="en-US" sz="2000">
              <a:solidFill>
                <a:schemeClr val="tx1">
                  <a:lumMod val="85000"/>
                  <a:lumOff val="15000"/>
                </a:schemeClr>
              </a:solidFill>
              <a:cs typeface="Calibri"/>
            </a:endParaRPr>
          </a:p>
        </p:txBody>
      </p:sp>
      <p:sp>
        <p:nvSpPr>
          <p:cNvPr id="13" name="TextBox 12">
            <a:extLst>
              <a:ext uri="{FF2B5EF4-FFF2-40B4-BE49-F238E27FC236}">
                <a16:creationId xmlns:a16="http://schemas.microsoft.com/office/drawing/2014/main" id="{91D7E070-F75C-4A04-B985-9A787D997236}"/>
              </a:ext>
            </a:extLst>
          </p:cNvPr>
          <p:cNvSpPr txBox="1"/>
          <p:nvPr/>
        </p:nvSpPr>
        <p:spPr>
          <a:xfrm>
            <a:off x="3283117" y="2220327"/>
            <a:ext cx="2883568"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200" b="1" dirty="0">
                <a:solidFill>
                  <a:schemeClr val="tx1">
                    <a:lumMod val="85000"/>
                    <a:lumOff val="15000"/>
                  </a:schemeClr>
                </a:solidFill>
                <a:latin typeface="Goudy Old Style"/>
              </a:rPr>
              <a:t>REVISE</a:t>
            </a:r>
            <a:endParaRPr lang="en-US" dirty="0"/>
          </a:p>
        </p:txBody>
      </p:sp>
      <p:sp>
        <p:nvSpPr>
          <p:cNvPr id="14" name="TextBox 13">
            <a:extLst>
              <a:ext uri="{FF2B5EF4-FFF2-40B4-BE49-F238E27FC236}">
                <a16:creationId xmlns:a16="http://schemas.microsoft.com/office/drawing/2014/main" id="{91A0734F-4EC9-45B3-8483-DD8C14354D49}"/>
              </a:ext>
            </a:extLst>
          </p:cNvPr>
          <p:cNvSpPr txBox="1"/>
          <p:nvPr/>
        </p:nvSpPr>
        <p:spPr>
          <a:xfrm>
            <a:off x="6401302" y="2220326"/>
            <a:ext cx="2883568"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200" b="1" dirty="0">
                <a:solidFill>
                  <a:schemeClr val="tx1">
                    <a:lumMod val="85000"/>
                    <a:lumOff val="15000"/>
                  </a:schemeClr>
                </a:solidFill>
                <a:latin typeface="Goudy Old Style"/>
              </a:rPr>
              <a:t>TEST</a:t>
            </a:r>
            <a:endParaRPr lang="en-US" dirty="0"/>
          </a:p>
        </p:txBody>
      </p:sp>
      <p:sp>
        <p:nvSpPr>
          <p:cNvPr id="16" name="TextBox 15">
            <a:extLst>
              <a:ext uri="{FF2B5EF4-FFF2-40B4-BE49-F238E27FC236}">
                <a16:creationId xmlns:a16="http://schemas.microsoft.com/office/drawing/2014/main" id="{B0E48DCB-A10B-4456-BC8A-72CB3F42CF85}"/>
              </a:ext>
            </a:extLst>
          </p:cNvPr>
          <p:cNvSpPr txBox="1"/>
          <p:nvPr/>
        </p:nvSpPr>
        <p:spPr>
          <a:xfrm>
            <a:off x="3531268" y="2939716"/>
            <a:ext cx="2693069" cy="17543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solidFill>
                  <a:srgbClr val="404040"/>
                </a:solidFill>
                <a:latin typeface="Goudy Old Style"/>
              </a:rPr>
              <a:t>Revisions should always occur BEFORE you start accepting applications for a cycle.  All applicants should receive the same application version.</a:t>
            </a:r>
            <a:r>
              <a:rPr lang="en-US" dirty="0">
                <a:latin typeface="Goudy Old Style"/>
              </a:rPr>
              <a:t>​</a:t>
            </a:r>
            <a:endParaRPr lang="en-US" dirty="0"/>
          </a:p>
        </p:txBody>
      </p:sp>
      <p:sp>
        <p:nvSpPr>
          <p:cNvPr id="17" name="TextBox 16">
            <a:extLst>
              <a:ext uri="{FF2B5EF4-FFF2-40B4-BE49-F238E27FC236}">
                <a16:creationId xmlns:a16="http://schemas.microsoft.com/office/drawing/2014/main" id="{FB202DBC-017E-4CCD-B390-100D1DACA101}"/>
              </a:ext>
            </a:extLst>
          </p:cNvPr>
          <p:cNvSpPr txBox="1"/>
          <p:nvPr/>
        </p:nvSpPr>
        <p:spPr>
          <a:xfrm>
            <a:off x="9198644" y="2220326"/>
            <a:ext cx="2883568"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200" b="1" dirty="0">
                <a:solidFill>
                  <a:schemeClr val="tx1">
                    <a:lumMod val="85000"/>
                    <a:lumOff val="15000"/>
                  </a:schemeClr>
                </a:solidFill>
                <a:latin typeface="Goudy Old Style"/>
              </a:rPr>
              <a:t>PUBLISH</a:t>
            </a:r>
            <a:endParaRPr lang="en-US" dirty="0"/>
          </a:p>
        </p:txBody>
      </p:sp>
      <p:sp>
        <p:nvSpPr>
          <p:cNvPr id="18" name="TextBox 17">
            <a:extLst>
              <a:ext uri="{FF2B5EF4-FFF2-40B4-BE49-F238E27FC236}">
                <a16:creationId xmlns:a16="http://schemas.microsoft.com/office/drawing/2014/main" id="{D3BC3D62-2EFA-4A70-A41B-0A2830EB67B8}"/>
              </a:ext>
            </a:extLst>
          </p:cNvPr>
          <p:cNvSpPr txBox="1"/>
          <p:nvPr/>
        </p:nvSpPr>
        <p:spPr>
          <a:xfrm>
            <a:off x="6549189" y="2939716"/>
            <a:ext cx="2743200" cy="17543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solidFill>
                  <a:srgbClr val="404040"/>
                </a:solidFill>
                <a:latin typeface="Goudy Old Style"/>
              </a:rPr>
              <a:t>Have officers complete a “test application” to ensure all fields report in the manner intended. </a:t>
            </a:r>
            <a:endParaRPr lang="en-US" dirty="0">
              <a:solidFill>
                <a:srgbClr val="000000"/>
              </a:solidFill>
              <a:latin typeface="Calibri" panose="020F0502020204030204"/>
              <a:cs typeface="Calibri" panose="020F0502020204030204"/>
            </a:endParaRPr>
          </a:p>
          <a:p>
            <a:r>
              <a:rPr lang="en-US" dirty="0">
                <a:solidFill>
                  <a:srgbClr val="404040"/>
                </a:solidFill>
                <a:latin typeface="Goudy Old Style"/>
              </a:rPr>
              <a:t>Remember to delete test applications.</a:t>
            </a:r>
            <a:r>
              <a:rPr lang="en-US" dirty="0">
                <a:solidFill>
                  <a:srgbClr val="FFFFFF"/>
                </a:solidFill>
                <a:latin typeface="Goudy Old Style"/>
              </a:rPr>
              <a:t>​</a:t>
            </a:r>
            <a:endParaRPr lang="en-US">
              <a:cs typeface="Calibri"/>
            </a:endParaRPr>
          </a:p>
        </p:txBody>
      </p:sp>
      <p:sp>
        <p:nvSpPr>
          <p:cNvPr id="19" name="TextBox 18">
            <a:extLst>
              <a:ext uri="{FF2B5EF4-FFF2-40B4-BE49-F238E27FC236}">
                <a16:creationId xmlns:a16="http://schemas.microsoft.com/office/drawing/2014/main" id="{04EE0DCC-9547-4C37-B22D-98BCD8695C39}"/>
              </a:ext>
            </a:extLst>
          </p:cNvPr>
          <p:cNvSpPr txBox="1"/>
          <p:nvPr/>
        </p:nvSpPr>
        <p:spPr>
          <a:xfrm>
            <a:off x="9426742" y="2939716"/>
            <a:ext cx="2432385" cy="203132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solidFill>
                  <a:srgbClr val="404040"/>
                </a:solidFill>
                <a:latin typeface="Goudy Old Style"/>
              </a:rPr>
              <a:t>All application changes are </a:t>
            </a:r>
            <a:r>
              <a:rPr lang="en-US" b="1" u="sng" dirty="0">
                <a:solidFill>
                  <a:srgbClr val="404040"/>
                </a:solidFill>
                <a:latin typeface="Goudy Old Style"/>
              </a:rPr>
              <a:t>live</a:t>
            </a:r>
            <a:r>
              <a:rPr lang="en-US" b="1" dirty="0">
                <a:solidFill>
                  <a:srgbClr val="404040"/>
                </a:solidFill>
                <a:latin typeface="Goudy Old Style"/>
              </a:rPr>
              <a:t> </a:t>
            </a:r>
            <a:r>
              <a:rPr lang="en-US" dirty="0">
                <a:solidFill>
                  <a:srgbClr val="404040"/>
                </a:solidFill>
                <a:latin typeface="Goudy Old Style"/>
              </a:rPr>
              <a:t>when the “submit” button is selected. Make sure </a:t>
            </a:r>
            <a:endParaRPr lang="en-US" dirty="0">
              <a:solidFill>
                <a:srgbClr val="000000"/>
              </a:solidFill>
              <a:latin typeface="Calibri" panose="020F0502020204030204"/>
              <a:cs typeface="Calibri" panose="020F0502020204030204"/>
            </a:endParaRPr>
          </a:p>
          <a:p>
            <a:r>
              <a:rPr lang="en-US" dirty="0">
                <a:solidFill>
                  <a:srgbClr val="404040"/>
                </a:solidFill>
                <a:latin typeface="Goudy Old Style"/>
              </a:rPr>
              <a:t>everything is set before you activate your application.</a:t>
            </a:r>
            <a:r>
              <a:rPr lang="en-US" dirty="0">
                <a:latin typeface="Goudy Old Style"/>
              </a:rPr>
              <a:t>​</a:t>
            </a:r>
            <a:endParaRPr lang="en-US">
              <a:cs typeface="Calibri"/>
            </a:endParaRPr>
          </a:p>
        </p:txBody>
      </p:sp>
      <p:sp>
        <p:nvSpPr>
          <p:cNvPr id="25" name="Left Arrow 19">
            <a:extLst>
              <a:ext uri="{FF2B5EF4-FFF2-40B4-BE49-F238E27FC236}">
                <a16:creationId xmlns:a16="http://schemas.microsoft.com/office/drawing/2014/main" id="{466B689D-E57D-40C0-9EF1-B54DA8A7B434}"/>
              </a:ext>
            </a:extLst>
          </p:cNvPr>
          <p:cNvSpPr/>
          <p:nvPr/>
        </p:nvSpPr>
        <p:spPr>
          <a:xfrm>
            <a:off x="5617738" y="5714520"/>
            <a:ext cx="862641" cy="84009"/>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72ED3D6E-5D8E-4026-BB87-FCBE40590B9E}"/>
              </a:ext>
            </a:extLst>
          </p:cNvPr>
          <p:cNvSpPr txBox="1"/>
          <p:nvPr/>
        </p:nvSpPr>
        <p:spPr>
          <a:xfrm>
            <a:off x="6523747" y="5602098"/>
            <a:ext cx="5842427" cy="307777"/>
          </a:xfrm>
          <a:prstGeom prst="rect">
            <a:avLst/>
          </a:prstGeom>
          <a:noFill/>
        </p:spPr>
        <p:txBody>
          <a:bodyPr wrap="square" lIns="91440" tIns="45720" rIns="91440" bIns="45720" rtlCol="0" anchor="t">
            <a:spAutoFit/>
          </a:bodyPr>
          <a:lstStyle/>
          <a:p>
            <a:r>
              <a:rPr lang="en-US" sz="1400" dirty="0">
                <a:solidFill>
                  <a:srgbClr val="C00000"/>
                </a:solidFill>
                <a:latin typeface="Goudy Old Style"/>
              </a:rPr>
              <a:t>Check this box to turn on and turn off your circle's application acceptance.</a:t>
            </a:r>
            <a:endParaRPr lang="en-US" dirty="0"/>
          </a:p>
        </p:txBody>
      </p:sp>
    </p:spTree>
    <p:extLst>
      <p:ext uri="{BB962C8B-B14F-4D97-AF65-F5344CB8AC3E}">
        <p14:creationId xmlns:p14="http://schemas.microsoft.com/office/powerpoint/2010/main" val="34347222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Application Structure</a:t>
            </a:r>
          </a:p>
        </p:txBody>
      </p:sp>
      <p:sp>
        <p:nvSpPr>
          <p:cNvPr id="8" name="Date Placeholder 7"/>
          <p:cNvSpPr>
            <a:spLocks noGrp="1"/>
          </p:cNvSpPr>
          <p:nvPr>
            <p:ph type="dt" sz="half" idx="10"/>
          </p:nvPr>
        </p:nvSpPr>
        <p:spPr/>
        <p:txBody>
          <a:bodyPr/>
          <a:lstStyle/>
          <a:p>
            <a:r>
              <a:rPr lang="en-US"/>
              <a:t>Revised: March 2022</a:t>
            </a:r>
            <a:endParaRPr lang="en-US" dirty="0"/>
          </a:p>
        </p:txBody>
      </p:sp>
      <p:sp>
        <p:nvSpPr>
          <p:cNvPr id="7" name="Footer Placeholder 6"/>
          <p:cNvSpPr>
            <a:spLocks noGrp="1"/>
          </p:cNvSpPr>
          <p:nvPr>
            <p:ph type="ftr" sz="quarter" idx="11"/>
          </p:nvPr>
        </p:nvSpPr>
        <p:spPr/>
        <p:txBody>
          <a:bodyPr/>
          <a:lstStyle/>
          <a:p>
            <a:pPr algn="ctr"/>
            <a:r>
              <a:rPr lang="en-US"/>
              <a:t>Copyright © 2021. All Rights Reserved.</a:t>
            </a:r>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14</a:t>
            </a:fld>
            <a:endParaRPr lang="en-US" dirty="0"/>
          </a:p>
        </p:txBody>
      </p:sp>
      <p:sp>
        <p:nvSpPr>
          <p:cNvPr id="5" name="TextBox 4">
            <a:extLst>
              <a:ext uri="{FF2B5EF4-FFF2-40B4-BE49-F238E27FC236}">
                <a16:creationId xmlns:a16="http://schemas.microsoft.com/office/drawing/2014/main" id="{38FDA205-A51D-493C-A93A-F32DFE05900D}"/>
              </a:ext>
            </a:extLst>
          </p:cNvPr>
          <p:cNvSpPr txBox="1"/>
          <p:nvPr/>
        </p:nvSpPr>
        <p:spPr>
          <a:xfrm>
            <a:off x="613611" y="1987216"/>
            <a:ext cx="10994857"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dirty="0">
                <a:solidFill>
                  <a:srgbClr val="404040"/>
                </a:solidFill>
                <a:latin typeface="Goudy Old Style"/>
              </a:rPr>
              <a:t>The National Leadership Honor Society Membership Form (Application) has two types of items: </a:t>
            </a:r>
            <a:endParaRPr lang="en-US" sz="2000">
              <a:solidFill>
                <a:srgbClr val="000000"/>
              </a:solidFill>
              <a:latin typeface="Calibri" panose="020F0502020204030204"/>
              <a:cs typeface="Calibri" panose="020F0502020204030204"/>
            </a:endParaRPr>
          </a:p>
          <a:p>
            <a:r>
              <a:rPr lang="en-US" sz="2000" dirty="0">
                <a:solidFill>
                  <a:srgbClr val="404040"/>
                </a:solidFill>
                <a:latin typeface="Goudy Old Style"/>
              </a:rPr>
              <a:t>Required (by the Society) and custom (inserted by the circle).</a:t>
            </a:r>
            <a:r>
              <a:rPr lang="en-US" sz="2000" dirty="0">
                <a:latin typeface="Goudy Old Style"/>
              </a:rPr>
              <a:t>​</a:t>
            </a:r>
            <a:endParaRPr lang="en-US" sz="2000">
              <a:cs typeface="Calibri"/>
            </a:endParaRPr>
          </a:p>
        </p:txBody>
      </p:sp>
      <p:sp>
        <p:nvSpPr>
          <p:cNvPr id="6" name="Rectangle: Rounded Corners 5">
            <a:extLst>
              <a:ext uri="{FF2B5EF4-FFF2-40B4-BE49-F238E27FC236}">
                <a16:creationId xmlns:a16="http://schemas.microsoft.com/office/drawing/2014/main" id="{D8A43EFF-5EF6-4E25-B8C1-4DEEC94C28EE}"/>
              </a:ext>
            </a:extLst>
          </p:cNvPr>
          <p:cNvSpPr/>
          <p:nvPr/>
        </p:nvSpPr>
        <p:spPr>
          <a:xfrm>
            <a:off x="618123" y="2894096"/>
            <a:ext cx="5163551" cy="2536658"/>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B7C7A3F9-149A-4124-8404-D3CCE736C489}"/>
              </a:ext>
            </a:extLst>
          </p:cNvPr>
          <p:cNvSpPr/>
          <p:nvPr/>
        </p:nvSpPr>
        <p:spPr>
          <a:xfrm>
            <a:off x="6453438" y="2894096"/>
            <a:ext cx="5163551" cy="2536657"/>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BE8853EC-4A76-410D-B61C-B3E7BECB316E}"/>
              </a:ext>
            </a:extLst>
          </p:cNvPr>
          <p:cNvSpPr txBox="1"/>
          <p:nvPr/>
        </p:nvSpPr>
        <p:spPr>
          <a:xfrm>
            <a:off x="804111" y="3070058"/>
            <a:ext cx="4764218" cy="224676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dirty="0">
                <a:solidFill>
                  <a:srgbClr val="404040"/>
                </a:solidFill>
                <a:latin typeface="Goudy Old Style"/>
              </a:rPr>
              <a:t>Required</a:t>
            </a:r>
            <a:r>
              <a:rPr lang="en-US" sz="2000" dirty="0">
                <a:solidFill>
                  <a:srgbClr val="404040"/>
                </a:solidFill>
                <a:latin typeface="Goudy Old Style"/>
              </a:rPr>
              <a:t> items include the basic membership information (name, email, address, etc.) that is required and cannot be changed. The </a:t>
            </a:r>
            <a:r>
              <a:rPr lang="en-US" sz="2000">
                <a:solidFill>
                  <a:srgbClr val="404040"/>
                </a:solidFill>
                <a:latin typeface="Goudy Old Style"/>
              </a:rPr>
              <a:t>default application has the required items.  If the circle does </a:t>
            </a:r>
            <a:r>
              <a:rPr lang="en-US" sz="2000" dirty="0">
                <a:solidFill>
                  <a:srgbClr val="404040"/>
                </a:solidFill>
                <a:latin typeface="Goudy Old Style"/>
              </a:rPr>
              <a:t>not change any fields, this is the application your prospective members will see.</a:t>
            </a:r>
            <a:endParaRPr lang="en-US" sz="2000" dirty="0"/>
          </a:p>
        </p:txBody>
      </p:sp>
      <p:sp>
        <p:nvSpPr>
          <p:cNvPr id="12" name="TextBox 11">
            <a:extLst>
              <a:ext uri="{FF2B5EF4-FFF2-40B4-BE49-F238E27FC236}">
                <a16:creationId xmlns:a16="http://schemas.microsoft.com/office/drawing/2014/main" id="{B459772A-CD8F-41F2-BDF9-10F9965F1655}"/>
              </a:ext>
            </a:extLst>
          </p:cNvPr>
          <p:cNvSpPr txBox="1"/>
          <p:nvPr/>
        </p:nvSpPr>
        <p:spPr>
          <a:xfrm>
            <a:off x="6699584" y="3070058"/>
            <a:ext cx="4758488" cy="224676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dirty="0">
                <a:solidFill>
                  <a:srgbClr val="404040"/>
                </a:solidFill>
                <a:latin typeface="Goudy Old Style"/>
              </a:rPr>
              <a:t>Custom </a:t>
            </a:r>
            <a:r>
              <a:rPr lang="en-US" sz="2000" dirty="0">
                <a:solidFill>
                  <a:srgbClr val="404040"/>
                </a:solidFill>
                <a:latin typeface="Goudy Old Style"/>
              </a:rPr>
              <a:t>items are those that the circle chooses to select and add to the application. Only the items selected and approved by the circle will appear on the application seen by individuals on your campus. Circles are limited to the options shown and cannot create items specific to their campus.</a:t>
            </a:r>
            <a:endParaRPr lang="en-US" sz="2000">
              <a:cs typeface="Calibri"/>
            </a:endParaRPr>
          </a:p>
        </p:txBody>
      </p:sp>
    </p:spTree>
    <p:extLst>
      <p:ext uri="{BB962C8B-B14F-4D97-AF65-F5344CB8AC3E}">
        <p14:creationId xmlns:p14="http://schemas.microsoft.com/office/powerpoint/2010/main" val="25162673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Custom Questions Work</a:t>
            </a:r>
          </a:p>
        </p:txBody>
      </p:sp>
      <p:sp>
        <p:nvSpPr>
          <p:cNvPr id="3" name="Content Placeholder 2"/>
          <p:cNvSpPr>
            <a:spLocks noGrp="1"/>
          </p:cNvSpPr>
          <p:nvPr>
            <p:ph idx="1"/>
          </p:nvPr>
        </p:nvSpPr>
        <p:spPr>
          <a:xfrm>
            <a:off x="612021" y="1950063"/>
            <a:ext cx="11041396" cy="1482434"/>
          </a:xfrm>
        </p:spPr>
        <p:txBody>
          <a:bodyPr vert="horz" lIns="0" tIns="45720" rIns="0" bIns="45720" rtlCol="0" anchor="t">
            <a:normAutofit fontScale="85000" lnSpcReduction="10000"/>
          </a:bodyPr>
          <a:lstStyle/>
          <a:p>
            <a:r>
              <a:rPr lang="en-US" dirty="0">
                <a:latin typeface="Goudy Old Style"/>
              </a:rPr>
              <a:t>The new application is dynamic using Branching logic.  It </a:t>
            </a:r>
            <a:r>
              <a:rPr lang="en-US" i="1" dirty="0">
                <a:latin typeface="Goudy Old Style"/>
              </a:rPr>
              <a:t>changes </a:t>
            </a:r>
            <a:r>
              <a:rPr lang="en-US">
                <a:latin typeface="Goudy Old Style"/>
              </a:rPr>
              <a:t>based on the first two (2) choices made by the </a:t>
            </a:r>
            <a:r>
              <a:rPr lang="en-US" dirty="0">
                <a:latin typeface="Goudy Old Style"/>
              </a:rPr>
              <a:t>applicant.</a:t>
            </a:r>
          </a:p>
          <a:p>
            <a:r>
              <a:rPr lang="en-US" dirty="0"/>
              <a:t>When first opened in a web browser, </a:t>
            </a:r>
            <a:r>
              <a:rPr lang="en-US" u="sng" dirty="0"/>
              <a:t>ALL applicants see the same application</a:t>
            </a:r>
            <a:r>
              <a:rPr lang="en-US" dirty="0"/>
              <a:t>.</a:t>
            </a:r>
          </a:p>
          <a:p>
            <a:r>
              <a:rPr lang="en-US" dirty="0"/>
              <a:t>The </a:t>
            </a:r>
            <a:r>
              <a:rPr lang="en-US" b="1" dirty="0"/>
              <a:t>first </a:t>
            </a:r>
            <a:r>
              <a:rPr lang="en-US" dirty="0"/>
              <a:t>change occurs when they select College/University. This narrows their choices to only that circle. </a:t>
            </a:r>
            <a:r>
              <a:rPr lang="en-US" i="1" dirty="0"/>
              <a:t>(If your school does not appear, the “RECEIVE Applications” box is not checked.)</a:t>
            </a:r>
          </a:p>
          <a:p>
            <a:endParaRPr lang="en-US" dirty="0"/>
          </a:p>
          <a:p>
            <a:endParaRPr lang="en-US" dirty="0"/>
          </a:p>
        </p:txBody>
      </p:sp>
      <p:sp>
        <p:nvSpPr>
          <p:cNvPr id="10" name="Date Placeholder 9"/>
          <p:cNvSpPr>
            <a:spLocks noGrp="1"/>
          </p:cNvSpPr>
          <p:nvPr>
            <p:ph type="dt" sz="half" idx="10"/>
          </p:nvPr>
        </p:nvSpPr>
        <p:spPr/>
        <p:txBody>
          <a:bodyPr/>
          <a:lstStyle/>
          <a:p>
            <a:r>
              <a:rPr lang="en-US"/>
              <a:t>Revised: March 2022</a:t>
            </a:r>
            <a:endParaRPr lang="en-US" dirty="0"/>
          </a:p>
        </p:txBody>
      </p:sp>
      <p:sp>
        <p:nvSpPr>
          <p:cNvPr id="9" name="Footer Placeholder 8"/>
          <p:cNvSpPr>
            <a:spLocks noGrp="1"/>
          </p:cNvSpPr>
          <p:nvPr>
            <p:ph type="ftr" sz="quarter" idx="11"/>
          </p:nvPr>
        </p:nvSpPr>
        <p:spPr/>
        <p:txBody>
          <a:bodyPr/>
          <a:lstStyle/>
          <a:p>
            <a:pPr algn="ctr"/>
            <a:r>
              <a:rPr lang="en-US"/>
              <a:t>Copyright © 2021. All Rights Reserved.</a:t>
            </a:r>
            <a:endParaRPr lang="en-US" dirty="0"/>
          </a:p>
        </p:txBody>
      </p:sp>
      <p:sp>
        <p:nvSpPr>
          <p:cNvPr id="11" name="Slide Number Placeholder 10"/>
          <p:cNvSpPr>
            <a:spLocks noGrp="1"/>
          </p:cNvSpPr>
          <p:nvPr>
            <p:ph type="sldNum" sz="quarter" idx="12"/>
          </p:nvPr>
        </p:nvSpPr>
        <p:spPr/>
        <p:txBody>
          <a:bodyPr/>
          <a:lstStyle/>
          <a:p>
            <a:fld id="{D57F1E4F-1CFF-5643-939E-217C01CDF565}" type="slidenum">
              <a:rPr lang="en-US" dirty="0" smtClean="0"/>
              <a:pPr/>
              <a:t>15</a:t>
            </a:fld>
            <a:endParaRPr lang="en-US" dirty="0"/>
          </a:p>
        </p:txBody>
      </p:sp>
      <p:pic>
        <p:nvPicPr>
          <p:cNvPr id="7" name="Picture 6"/>
          <p:cNvPicPr>
            <a:picLocks noChangeAspect="1"/>
          </p:cNvPicPr>
          <p:nvPr/>
        </p:nvPicPr>
        <p:blipFill>
          <a:blip r:embed="rId2"/>
          <a:stretch>
            <a:fillRect/>
          </a:stretch>
        </p:blipFill>
        <p:spPr>
          <a:xfrm>
            <a:off x="719249" y="3432851"/>
            <a:ext cx="9144000" cy="496882"/>
          </a:xfrm>
          <a:prstGeom prst="rect">
            <a:avLst/>
          </a:prstGeom>
          <a:ln w="19050">
            <a:solidFill>
              <a:schemeClr val="accent1"/>
            </a:solidFill>
          </a:ln>
        </p:spPr>
      </p:pic>
      <p:pic>
        <p:nvPicPr>
          <p:cNvPr id="8" name="Picture 7"/>
          <p:cNvPicPr>
            <a:picLocks noChangeAspect="1"/>
          </p:cNvPicPr>
          <p:nvPr/>
        </p:nvPicPr>
        <p:blipFill>
          <a:blip r:embed="rId3"/>
          <a:stretch>
            <a:fillRect/>
          </a:stretch>
        </p:blipFill>
        <p:spPr>
          <a:xfrm>
            <a:off x="7126851" y="5064202"/>
            <a:ext cx="4295775" cy="882634"/>
          </a:xfrm>
          <a:prstGeom prst="rect">
            <a:avLst/>
          </a:prstGeom>
          <a:ln w="19050">
            <a:solidFill>
              <a:schemeClr val="accent1"/>
            </a:solidFill>
          </a:ln>
        </p:spPr>
      </p:pic>
      <p:sp>
        <p:nvSpPr>
          <p:cNvPr id="12" name="Content Placeholder 2"/>
          <p:cNvSpPr txBox="1">
            <a:spLocks/>
          </p:cNvSpPr>
          <p:nvPr/>
        </p:nvSpPr>
        <p:spPr>
          <a:xfrm>
            <a:off x="612463" y="4796527"/>
            <a:ext cx="6149989" cy="1341842"/>
          </a:xfrm>
          <a:prstGeom prst="rect">
            <a:avLst/>
          </a:prstGeom>
        </p:spPr>
        <p:txBody>
          <a:bodyPr vert="horz" lIns="91440" tIns="45720" rIns="91440" bIns="45720" rtlCol="0" anchor="t">
            <a:no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marL="0" indent="0">
              <a:buNone/>
            </a:pPr>
            <a:r>
              <a:rPr lang="en-US" sz="1700" dirty="0">
                <a:latin typeface="Goudy Old Style"/>
              </a:rPr>
              <a:t>The application a prospective member sees will be determined by the “Class” </a:t>
            </a:r>
            <a:r>
              <a:rPr lang="en-US" sz="1700">
                <a:latin typeface="Goudy Old Style"/>
              </a:rPr>
              <a:t>they select.  For example, if an applicant selects</a:t>
            </a:r>
            <a:r>
              <a:rPr lang="en-US" sz="1700" dirty="0">
                <a:latin typeface="Goudy Old Style"/>
              </a:rPr>
              <a:t> “Junior,” s/he will receive the application with academic data and custom </a:t>
            </a:r>
            <a:r>
              <a:rPr lang="en-US" sz="1700">
                <a:latin typeface="Goudy Old Style"/>
              </a:rPr>
              <a:t>questions.  If the applicant chooses "Faculty/Staff," s/he will receive an application that has only the fields the circle requires for them.</a:t>
            </a:r>
            <a:endParaRPr lang="en-US"/>
          </a:p>
          <a:p>
            <a:pPr marL="0" indent="0">
              <a:buNone/>
            </a:pPr>
            <a:endParaRPr lang="en-US" sz="1700" dirty="0">
              <a:latin typeface="Goudy Old Style"/>
            </a:endParaRPr>
          </a:p>
          <a:p>
            <a:pPr marL="0" indent="0">
              <a:buNone/>
            </a:pPr>
            <a:endParaRPr lang="en-US" sz="1700" dirty="0">
              <a:latin typeface="Goudy Old Style"/>
            </a:endParaRPr>
          </a:p>
        </p:txBody>
      </p:sp>
      <p:sp>
        <p:nvSpPr>
          <p:cNvPr id="4" name="TextBox 3">
            <a:extLst>
              <a:ext uri="{FF2B5EF4-FFF2-40B4-BE49-F238E27FC236}">
                <a16:creationId xmlns:a16="http://schemas.microsoft.com/office/drawing/2014/main" id="{89325365-5E9B-43A1-BC89-D955945AE2D6}"/>
              </a:ext>
            </a:extLst>
          </p:cNvPr>
          <p:cNvSpPr txBox="1"/>
          <p:nvPr/>
        </p:nvSpPr>
        <p:spPr>
          <a:xfrm>
            <a:off x="615044" y="4098472"/>
            <a:ext cx="11170556" cy="61555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700">
                <a:latin typeface="Goudy Old Style"/>
              </a:rPr>
              <a:t>The s</a:t>
            </a:r>
            <a:r>
              <a:rPr lang="en-US" sz="1700" b="1">
                <a:latin typeface="Goudy Old Style"/>
              </a:rPr>
              <a:t>econd </a:t>
            </a:r>
            <a:r>
              <a:rPr lang="en-US" sz="1700">
                <a:latin typeface="Goudy Old Style"/>
              </a:rPr>
              <a:t>change occurs when they choose Initiation Class.  Juniors and Seniors may see a different application depending on the selection made in the Special Request Fields.</a:t>
            </a:r>
            <a:endParaRPr lang="en-US" sz="1700">
              <a:cs typeface="Calibri"/>
            </a:endParaRPr>
          </a:p>
        </p:txBody>
      </p:sp>
    </p:spTree>
    <p:extLst>
      <p:ext uri="{BB962C8B-B14F-4D97-AF65-F5344CB8AC3E}">
        <p14:creationId xmlns:p14="http://schemas.microsoft.com/office/powerpoint/2010/main" val="17506741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952249" y="4183730"/>
            <a:ext cx="10467975" cy="1438275"/>
          </a:xfrm>
          <a:prstGeom prst="rect">
            <a:avLst/>
          </a:prstGeom>
        </p:spPr>
      </p:pic>
      <p:sp>
        <p:nvSpPr>
          <p:cNvPr id="2" name="Title 1"/>
          <p:cNvSpPr>
            <a:spLocks noGrp="1"/>
          </p:cNvSpPr>
          <p:nvPr>
            <p:ph type="title"/>
          </p:nvPr>
        </p:nvSpPr>
        <p:spPr/>
        <p:txBody>
          <a:bodyPr/>
          <a:lstStyle/>
          <a:p>
            <a:r>
              <a:rPr lang="en-US" dirty="0"/>
              <a:t>Customize the Application</a:t>
            </a:r>
          </a:p>
        </p:txBody>
      </p:sp>
      <p:sp>
        <p:nvSpPr>
          <p:cNvPr id="13" name="Date Placeholder 12"/>
          <p:cNvSpPr>
            <a:spLocks noGrp="1"/>
          </p:cNvSpPr>
          <p:nvPr>
            <p:ph type="dt" sz="half" idx="10"/>
          </p:nvPr>
        </p:nvSpPr>
        <p:spPr/>
        <p:txBody>
          <a:bodyPr/>
          <a:lstStyle/>
          <a:p>
            <a:r>
              <a:rPr lang="en-US"/>
              <a:t>Revised: March 2022</a:t>
            </a:r>
            <a:endParaRPr lang="en-US" dirty="0"/>
          </a:p>
        </p:txBody>
      </p:sp>
      <p:sp>
        <p:nvSpPr>
          <p:cNvPr id="12" name="Footer Placeholder 11"/>
          <p:cNvSpPr>
            <a:spLocks noGrp="1"/>
          </p:cNvSpPr>
          <p:nvPr>
            <p:ph type="ftr" sz="quarter" idx="11"/>
          </p:nvPr>
        </p:nvSpPr>
        <p:spPr/>
        <p:txBody>
          <a:bodyPr/>
          <a:lstStyle/>
          <a:p>
            <a:pPr algn="ctr"/>
            <a:r>
              <a:rPr lang="en-US"/>
              <a:t>Copyright © 2021. All Rights Reserved.</a:t>
            </a:r>
            <a:endParaRPr lang="en-US" dirty="0"/>
          </a:p>
        </p:txBody>
      </p:sp>
      <p:sp>
        <p:nvSpPr>
          <p:cNvPr id="14" name="Slide Number Placeholder 13"/>
          <p:cNvSpPr>
            <a:spLocks noGrp="1"/>
          </p:cNvSpPr>
          <p:nvPr>
            <p:ph type="sldNum" sz="quarter" idx="12"/>
          </p:nvPr>
        </p:nvSpPr>
        <p:spPr/>
        <p:txBody>
          <a:bodyPr/>
          <a:lstStyle/>
          <a:p>
            <a:fld id="{D57F1E4F-1CFF-5643-939E-217C01CDF565}" type="slidenum">
              <a:rPr lang="en-US" smtClean="0"/>
              <a:pPr/>
              <a:t>16</a:t>
            </a:fld>
            <a:endParaRPr lang="en-US" dirty="0"/>
          </a:p>
        </p:txBody>
      </p:sp>
      <p:sp>
        <p:nvSpPr>
          <p:cNvPr id="9" name="TextBox 8"/>
          <p:cNvSpPr txBox="1"/>
          <p:nvPr/>
        </p:nvSpPr>
        <p:spPr>
          <a:xfrm>
            <a:off x="1760869" y="3167404"/>
            <a:ext cx="1924050" cy="369332"/>
          </a:xfrm>
          <a:prstGeom prst="rect">
            <a:avLst/>
          </a:prstGeom>
          <a:noFill/>
        </p:spPr>
        <p:txBody>
          <a:bodyPr wrap="square" rtlCol="0">
            <a:spAutoFit/>
          </a:bodyPr>
          <a:lstStyle/>
          <a:p>
            <a:r>
              <a:rPr lang="en-US" b="1" dirty="0">
                <a:solidFill>
                  <a:srgbClr val="C00000"/>
                </a:solidFill>
                <a:latin typeface="Goudy Old Style" panose="02020502050305020303" pitchFamily="18" charset="0"/>
              </a:rPr>
              <a:t>Start Here</a:t>
            </a:r>
          </a:p>
        </p:txBody>
      </p:sp>
      <p:sp>
        <p:nvSpPr>
          <p:cNvPr id="10" name="Content Placeholder 2"/>
          <p:cNvSpPr txBox="1">
            <a:spLocks/>
          </p:cNvSpPr>
          <p:nvPr/>
        </p:nvSpPr>
        <p:spPr>
          <a:xfrm>
            <a:off x="616619" y="2026151"/>
            <a:ext cx="10137607" cy="877242"/>
          </a:xfrm>
          <a:prstGeom prst="rect">
            <a:avLst/>
          </a:prstGeom>
        </p:spPr>
        <p:txBody>
          <a:bodyPr vert="horz" lIns="91440" tIns="45720" rIns="91440" bIns="45720" rtlCol="0" anchor="t">
            <a:norm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Goudy Old Style" panose="02020502050305020303" pitchFamily="18" charset="0"/>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Goudy Old Style" panose="02020502050305020303" pitchFamily="18" charset="0"/>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Goudy Old Style" panose="02020502050305020303" pitchFamily="18" charset="0"/>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Goudy Old Style" panose="02020502050305020303" pitchFamily="18" charset="0"/>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Goudy Old Style" panose="02020502050305020303" pitchFamily="18" charset="0"/>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To edit your custom fields, select “Application Set Up: Customize and Activate Your Circle’s Membership Application”</a:t>
            </a:r>
            <a:endParaRPr lang="en-US"/>
          </a:p>
        </p:txBody>
      </p:sp>
      <p:sp>
        <p:nvSpPr>
          <p:cNvPr id="8" name="Left Arrow 7"/>
          <p:cNvSpPr/>
          <p:nvPr/>
        </p:nvSpPr>
        <p:spPr>
          <a:xfrm rot="16200000">
            <a:off x="1775298" y="3931723"/>
            <a:ext cx="951455" cy="16278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610439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4606" y="365127"/>
            <a:ext cx="10749194" cy="1335589"/>
          </a:xfrm>
        </p:spPr>
        <p:txBody>
          <a:bodyPr>
            <a:normAutofit fontScale="90000"/>
          </a:bodyPr>
          <a:lstStyle/>
          <a:p>
            <a:r>
              <a:rPr lang="en-US" dirty="0"/>
              <a:t>Activating/Deactivating </a:t>
            </a:r>
            <a:br>
              <a:rPr lang="en-US" dirty="0"/>
            </a:br>
            <a:r>
              <a:rPr lang="en-US" dirty="0"/>
              <a:t>Your Application</a:t>
            </a:r>
          </a:p>
        </p:txBody>
      </p:sp>
      <p:sp>
        <p:nvSpPr>
          <p:cNvPr id="11" name="Date Placeholder 10"/>
          <p:cNvSpPr>
            <a:spLocks noGrp="1"/>
          </p:cNvSpPr>
          <p:nvPr>
            <p:ph type="dt" sz="half" idx="10"/>
          </p:nvPr>
        </p:nvSpPr>
        <p:spPr/>
        <p:txBody>
          <a:bodyPr/>
          <a:lstStyle/>
          <a:p>
            <a:r>
              <a:rPr lang="en-US"/>
              <a:t>Revised: March 2022</a:t>
            </a:r>
            <a:endParaRPr lang="en-US" dirty="0"/>
          </a:p>
        </p:txBody>
      </p:sp>
      <p:sp>
        <p:nvSpPr>
          <p:cNvPr id="10" name="Footer Placeholder 9"/>
          <p:cNvSpPr>
            <a:spLocks noGrp="1"/>
          </p:cNvSpPr>
          <p:nvPr>
            <p:ph type="ftr" sz="quarter" idx="11"/>
          </p:nvPr>
        </p:nvSpPr>
        <p:spPr/>
        <p:txBody>
          <a:bodyPr/>
          <a:lstStyle/>
          <a:p>
            <a:pPr algn="ctr"/>
            <a:r>
              <a:rPr lang="en-US"/>
              <a:t>Copyright © 2021. All Rights Reserved.</a:t>
            </a:r>
            <a:endParaRPr lang="en-US" dirty="0"/>
          </a:p>
        </p:txBody>
      </p:sp>
      <p:sp>
        <p:nvSpPr>
          <p:cNvPr id="12" name="Slide Number Placeholder 11"/>
          <p:cNvSpPr>
            <a:spLocks noGrp="1"/>
          </p:cNvSpPr>
          <p:nvPr>
            <p:ph type="sldNum" sz="quarter" idx="12"/>
          </p:nvPr>
        </p:nvSpPr>
        <p:spPr/>
        <p:txBody>
          <a:bodyPr/>
          <a:lstStyle/>
          <a:p>
            <a:fld id="{D57F1E4F-1CFF-5643-939E-217C01CDF565}" type="slidenum">
              <a:rPr lang="en-US" smtClean="0"/>
              <a:pPr/>
              <a:t>17</a:t>
            </a:fld>
            <a:endParaRPr lang="en-US" dirty="0"/>
          </a:p>
        </p:txBody>
      </p:sp>
      <p:sp>
        <p:nvSpPr>
          <p:cNvPr id="9" name="Content Placeholder 2"/>
          <p:cNvSpPr txBox="1">
            <a:spLocks/>
          </p:cNvSpPr>
          <p:nvPr/>
        </p:nvSpPr>
        <p:spPr>
          <a:xfrm>
            <a:off x="604386" y="3424091"/>
            <a:ext cx="5194106" cy="3143189"/>
          </a:xfrm>
          <a:prstGeom prst="rect">
            <a:avLst/>
          </a:prstGeom>
        </p:spPr>
        <p:txBody>
          <a:bodyPr vert="horz" lIns="91440" tIns="45720" rIns="91440" bIns="45720" rtlCol="0" anchor="t">
            <a:no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Goudy Old Style" panose="02020502050305020303" pitchFamily="18" charset="0"/>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Goudy Old Style" panose="02020502050305020303" pitchFamily="18" charset="0"/>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Goudy Old Style" panose="02020502050305020303" pitchFamily="18" charset="0"/>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Goudy Old Style" panose="02020502050305020303" pitchFamily="18" charset="0"/>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Goudy Old Style" panose="02020502050305020303" pitchFamily="18" charset="0"/>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rgbClr val="68ABDF"/>
              </a:buClr>
              <a:buNone/>
            </a:pPr>
            <a:r>
              <a:rPr lang="en-US" dirty="0">
                <a:latin typeface="Goudy Old Style"/>
              </a:rPr>
              <a:t> </a:t>
            </a:r>
          </a:p>
          <a:p>
            <a:pPr marL="227965" indent="-227965"/>
            <a:endParaRPr lang="en-US" dirty="0"/>
          </a:p>
        </p:txBody>
      </p:sp>
      <p:pic>
        <p:nvPicPr>
          <p:cNvPr id="14" name="Picture 13">
            <a:extLst>
              <a:ext uri="{FF2B5EF4-FFF2-40B4-BE49-F238E27FC236}">
                <a16:creationId xmlns:a16="http://schemas.microsoft.com/office/drawing/2014/main" id="{16DDEBEB-44DA-4FB2-82BF-EAB83F75AC50}"/>
              </a:ext>
            </a:extLst>
          </p:cNvPr>
          <p:cNvPicPr>
            <a:picLocks noChangeAspect="1"/>
          </p:cNvPicPr>
          <p:nvPr/>
        </p:nvPicPr>
        <p:blipFill>
          <a:blip r:embed="rId2"/>
          <a:stretch>
            <a:fillRect/>
          </a:stretch>
        </p:blipFill>
        <p:spPr>
          <a:xfrm>
            <a:off x="1754880" y="2883039"/>
            <a:ext cx="8682239" cy="3241797"/>
          </a:xfrm>
          <a:prstGeom prst="rect">
            <a:avLst/>
          </a:prstGeom>
          <a:ln w="12700">
            <a:solidFill>
              <a:schemeClr val="tx1"/>
            </a:solidFill>
          </a:ln>
        </p:spPr>
      </p:pic>
      <p:sp>
        <p:nvSpPr>
          <p:cNvPr id="15" name="Content Placeholder 2">
            <a:extLst>
              <a:ext uri="{FF2B5EF4-FFF2-40B4-BE49-F238E27FC236}">
                <a16:creationId xmlns:a16="http://schemas.microsoft.com/office/drawing/2014/main" id="{36A0A49B-55BB-4952-BAF5-9C513920DD47}"/>
              </a:ext>
            </a:extLst>
          </p:cNvPr>
          <p:cNvSpPr txBox="1">
            <a:spLocks/>
          </p:cNvSpPr>
          <p:nvPr/>
        </p:nvSpPr>
        <p:spPr>
          <a:xfrm>
            <a:off x="721819" y="1851891"/>
            <a:ext cx="10804654" cy="773518"/>
          </a:xfrm>
          <a:prstGeom prst="rect">
            <a:avLst/>
          </a:prstGeom>
        </p:spPr>
        <p:txBody>
          <a:bodyPr vert="horz" lIns="0" tIns="45720" rIns="0" bIns="45720" rtlCol="0" anchor="t">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Goudy Old Style" panose="02020502050305020303" pitchFamily="18" charset="0"/>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Goudy Old Style" panose="02020502050305020303" pitchFamily="18" charset="0"/>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Goudy Old Style" panose="02020502050305020303" pitchFamily="18" charset="0"/>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Goudy Old Style" panose="02020502050305020303" pitchFamily="18" charset="0"/>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Goudy Old Style" panose="02020502050305020303" pitchFamily="18" charset="0"/>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dirty="0">
                <a:latin typeface="Goudy Old Style"/>
              </a:rPr>
              <a:t>Beginning in September 2021, O</a:t>
            </a:r>
            <a:r>
              <a:rPr lang="el-GR" dirty="0">
                <a:latin typeface="Calibri" panose="020F0502020204030204" pitchFamily="34" charset="0"/>
                <a:cs typeface="Calibri" panose="020F0502020204030204" pitchFamily="34" charset="0"/>
              </a:rPr>
              <a:t>Δ</a:t>
            </a:r>
            <a:r>
              <a:rPr lang="en-US" dirty="0">
                <a:latin typeface="Goudy Old Style"/>
              </a:rPr>
              <a:t>K moved to a date only process for activating the </a:t>
            </a:r>
            <a:r>
              <a:rPr lang="en-US" dirty="0" err="1">
                <a:latin typeface="Goudy Old Style"/>
              </a:rPr>
              <a:t>applicationThis</a:t>
            </a:r>
            <a:r>
              <a:rPr lang="en-US" dirty="0">
                <a:latin typeface="Goudy Old Style"/>
              </a:rPr>
              <a:t> can be reset for each recruitment period. </a:t>
            </a:r>
          </a:p>
        </p:txBody>
      </p:sp>
    </p:spTree>
    <p:extLst>
      <p:ext uri="{BB962C8B-B14F-4D97-AF65-F5344CB8AC3E}">
        <p14:creationId xmlns:p14="http://schemas.microsoft.com/office/powerpoint/2010/main" val="23786981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Custom Text Fields</a:t>
            </a:r>
          </a:p>
        </p:txBody>
      </p:sp>
      <p:sp>
        <p:nvSpPr>
          <p:cNvPr id="3" name="Content Placeholder 2"/>
          <p:cNvSpPr>
            <a:spLocks noGrp="1"/>
          </p:cNvSpPr>
          <p:nvPr>
            <p:ph idx="1"/>
          </p:nvPr>
        </p:nvSpPr>
        <p:spPr>
          <a:xfrm>
            <a:off x="612607" y="1941347"/>
            <a:ext cx="11001878" cy="912312"/>
          </a:xfrm>
        </p:spPr>
        <p:txBody>
          <a:bodyPr vert="horz" lIns="0" tIns="45720" rIns="0" bIns="45720" numCol="1" rtlCol="0" anchor="t">
            <a:normAutofit lnSpcReduction="10000"/>
          </a:bodyPr>
          <a:lstStyle/>
          <a:p>
            <a:pPr>
              <a:spcBef>
                <a:spcPts val="0"/>
              </a:spcBef>
            </a:pPr>
            <a:r>
              <a:rPr lang="en-US">
                <a:latin typeface="Goudy Old Style"/>
              </a:rPr>
              <a:t>Highlighted areas represent fields selected by the circle to appear on the application. When your circle reactivates its application, be sure to check your custom questions to ensure they are still what you want for the new fiscal year.</a:t>
            </a:r>
            <a:endParaRPr lang="en-US" dirty="0"/>
          </a:p>
          <a:p>
            <a:endParaRPr lang="en-US" dirty="0"/>
          </a:p>
          <a:p>
            <a:endParaRPr lang="en-US" dirty="0"/>
          </a:p>
          <a:p>
            <a:endParaRPr lang="en-US" dirty="0"/>
          </a:p>
          <a:p>
            <a:endParaRPr lang="en-US" dirty="0"/>
          </a:p>
          <a:p>
            <a:endParaRPr lang="en-US" sz="1200" dirty="0"/>
          </a:p>
          <a:p>
            <a:endParaRPr lang="en-US" dirty="0"/>
          </a:p>
          <a:p>
            <a:endParaRPr lang="en-US" dirty="0"/>
          </a:p>
        </p:txBody>
      </p:sp>
      <p:sp>
        <p:nvSpPr>
          <p:cNvPr id="8" name="Date Placeholder 7"/>
          <p:cNvSpPr>
            <a:spLocks noGrp="1"/>
          </p:cNvSpPr>
          <p:nvPr>
            <p:ph type="dt" sz="half" idx="10"/>
          </p:nvPr>
        </p:nvSpPr>
        <p:spPr/>
        <p:txBody>
          <a:bodyPr/>
          <a:lstStyle/>
          <a:p>
            <a:r>
              <a:rPr lang="en-US"/>
              <a:t>Revised: March 2022</a:t>
            </a:r>
            <a:endParaRPr lang="en-US" dirty="0"/>
          </a:p>
        </p:txBody>
      </p:sp>
      <p:sp>
        <p:nvSpPr>
          <p:cNvPr id="7" name="Footer Placeholder 6"/>
          <p:cNvSpPr>
            <a:spLocks noGrp="1"/>
          </p:cNvSpPr>
          <p:nvPr>
            <p:ph type="ftr" sz="quarter" idx="11"/>
          </p:nvPr>
        </p:nvSpPr>
        <p:spPr/>
        <p:txBody>
          <a:bodyPr/>
          <a:lstStyle/>
          <a:p>
            <a:pPr algn="ctr"/>
            <a:r>
              <a:rPr lang="en-US"/>
              <a:t>Copyright © 2021. All Rights Reserved.</a:t>
            </a:r>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18</a:t>
            </a:fld>
            <a:endParaRPr lang="en-US" dirty="0"/>
          </a:p>
        </p:txBody>
      </p:sp>
      <p:pic>
        <p:nvPicPr>
          <p:cNvPr id="10" name="Picture 9"/>
          <p:cNvPicPr>
            <a:picLocks noChangeAspect="1"/>
          </p:cNvPicPr>
          <p:nvPr/>
        </p:nvPicPr>
        <p:blipFill>
          <a:blip r:embed="rId2"/>
          <a:stretch>
            <a:fillRect/>
          </a:stretch>
        </p:blipFill>
        <p:spPr>
          <a:xfrm>
            <a:off x="6108950" y="5340095"/>
            <a:ext cx="2190750" cy="954106"/>
          </a:xfrm>
          <a:prstGeom prst="rect">
            <a:avLst/>
          </a:prstGeom>
        </p:spPr>
      </p:pic>
      <p:sp>
        <p:nvSpPr>
          <p:cNvPr id="11" name="TextBox 10"/>
          <p:cNvSpPr txBox="1"/>
          <p:nvPr/>
        </p:nvSpPr>
        <p:spPr>
          <a:xfrm>
            <a:off x="3288746" y="5479996"/>
            <a:ext cx="3004762" cy="677108"/>
          </a:xfrm>
          <a:prstGeom prst="rect">
            <a:avLst/>
          </a:prstGeom>
          <a:noFill/>
        </p:spPr>
        <p:txBody>
          <a:bodyPr wrap="square" lIns="91440" tIns="45720" rIns="91440" bIns="45720" rtlCol="0" anchor="t">
            <a:spAutoFit/>
          </a:bodyPr>
          <a:lstStyle/>
          <a:p>
            <a:endParaRPr lang="en-US" sz="1000" dirty="0"/>
          </a:p>
          <a:p>
            <a:r>
              <a:rPr lang="en-US" b="1" dirty="0">
                <a:solidFill>
                  <a:srgbClr val="C00000"/>
                </a:solidFill>
                <a:latin typeface="Goudy Old Style"/>
              </a:rPr>
              <a:t>Don’t forget to click Submit!</a:t>
            </a:r>
          </a:p>
          <a:p>
            <a:endParaRPr lang="en-US" sz="1000" dirty="0"/>
          </a:p>
        </p:txBody>
      </p:sp>
      <p:pic>
        <p:nvPicPr>
          <p:cNvPr id="12" name="Picture 11"/>
          <p:cNvPicPr>
            <a:picLocks noChangeAspect="1"/>
          </p:cNvPicPr>
          <p:nvPr/>
        </p:nvPicPr>
        <p:blipFill>
          <a:blip r:embed="rId3"/>
          <a:stretch>
            <a:fillRect/>
          </a:stretch>
        </p:blipFill>
        <p:spPr>
          <a:xfrm>
            <a:off x="1257736" y="3441912"/>
            <a:ext cx="4572000" cy="1810234"/>
          </a:xfrm>
          <a:prstGeom prst="rect">
            <a:avLst/>
          </a:prstGeom>
          <a:ln>
            <a:solidFill>
              <a:schemeClr val="tx1"/>
            </a:solidFill>
          </a:ln>
        </p:spPr>
      </p:pic>
      <p:pic>
        <p:nvPicPr>
          <p:cNvPr id="13" name="Picture 12"/>
          <p:cNvPicPr>
            <a:picLocks noChangeAspect="1"/>
          </p:cNvPicPr>
          <p:nvPr/>
        </p:nvPicPr>
        <p:blipFill>
          <a:blip r:embed="rId4"/>
          <a:stretch>
            <a:fillRect/>
          </a:stretch>
        </p:blipFill>
        <p:spPr>
          <a:xfrm>
            <a:off x="6356300" y="3444733"/>
            <a:ext cx="4572000" cy="1828800"/>
          </a:xfrm>
          <a:prstGeom prst="rect">
            <a:avLst/>
          </a:prstGeom>
          <a:ln>
            <a:solidFill>
              <a:schemeClr val="tx1"/>
            </a:solidFill>
          </a:ln>
        </p:spPr>
      </p:pic>
      <p:sp>
        <p:nvSpPr>
          <p:cNvPr id="14" name="TextBox 13"/>
          <p:cNvSpPr txBox="1"/>
          <p:nvPr/>
        </p:nvSpPr>
        <p:spPr>
          <a:xfrm>
            <a:off x="2482893" y="2955296"/>
            <a:ext cx="2124075" cy="381000"/>
          </a:xfrm>
          <a:prstGeom prst="rect">
            <a:avLst/>
          </a:prstGeom>
          <a:noFill/>
        </p:spPr>
        <p:txBody>
          <a:bodyPr wrap="square" lIns="91440" tIns="45720" rIns="91440" bIns="45720" rtlCol="0" anchor="t">
            <a:spAutoFit/>
          </a:bodyPr>
          <a:lstStyle/>
          <a:p>
            <a:pPr algn="ctr"/>
            <a:r>
              <a:rPr lang="en-US" b="1" dirty="0">
                <a:latin typeface="Goudy Old Style"/>
              </a:rPr>
              <a:t>Before</a:t>
            </a:r>
            <a:r>
              <a:rPr lang="en-US" dirty="0">
                <a:latin typeface="Goudy Old Style"/>
              </a:rPr>
              <a:t> Selection</a:t>
            </a:r>
          </a:p>
        </p:txBody>
      </p:sp>
      <p:sp>
        <p:nvSpPr>
          <p:cNvPr id="15" name="TextBox 14"/>
          <p:cNvSpPr txBox="1"/>
          <p:nvPr/>
        </p:nvSpPr>
        <p:spPr>
          <a:xfrm>
            <a:off x="7576262" y="2958694"/>
            <a:ext cx="2124075" cy="381000"/>
          </a:xfrm>
          <a:prstGeom prst="rect">
            <a:avLst/>
          </a:prstGeom>
          <a:noFill/>
        </p:spPr>
        <p:txBody>
          <a:bodyPr wrap="square" lIns="91440" tIns="45720" rIns="91440" bIns="45720" rtlCol="0" anchor="t">
            <a:spAutoFit/>
          </a:bodyPr>
          <a:lstStyle/>
          <a:p>
            <a:pPr algn="ctr"/>
            <a:r>
              <a:rPr lang="en-US" b="1" dirty="0">
                <a:latin typeface="Goudy Old Style"/>
              </a:rPr>
              <a:t>After</a:t>
            </a:r>
            <a:r>
              <a:rPr lang="en-US" dirty="0">
                <a:latin typeface="Goudy Old Style"/>
              </a:rPr>
              <a:t> Selection</a:t>
            </a:r>
          </a:p>
        </p:txBody>
      </p:sp>
    </p:spTree>
    <p:extLst>
      <p:ext uri="{BB962C8B-B14F-4D97-AF65-F5344CB8AC3E}">
        <p14:creationId xmlns:p14="http://schemas.microsoft.com/office/powerpoint/2010/main" val="1419614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Special Items &amp; Pin Type</a:t>
            </a:r>
          </a:p>
        </p:txBody>
      </p:sp>
      <p:sp>
        <p:nvSpPr>
          <p:cNvPr id="3" name="Content Placeholder 2"/>
          <p:cNvSpPr>
            <a:spLocks noGrp="1"/>
          </p:cNvSpPr>
          <p:nvPr>
            <p:ph idx="1"/>
          </p:nvPr>
        </p:nvSpPr>
        <p:spPr>
          <a:xfrm>
            <a:off x="377490" y="2020465"/>
            <a:ext cx="3600450" cy="506417"/>
          </a:xfrm>
        </p:spPr>
        <p:txBody>
          <a:bodyPr vert="horz" lIns="0" tIns="45720" rIns="0" bIns="45720" rtlCol="0" anchor="t">
            <a:normAutofit/>
          </a:bodyPr>
          <a:lstStyle/>
          <a:p>
            <a:pPr marL="0" indent="0" algn="ctr">
              <a:buNone/>
            </a:pPr>
            <a:r>
              <a:rPr lang="en-US" sz="2800" dirty="0">
                <a:latin typeface="Goudy Old Style"/>
              </a:rPr>
              <a:t>Special Request Fields</a:t>
            </a:r>
            <a:endParaRPr lang="en-US"/>
          </a:p>
          <a:p>
            <a:endParaRPr lang="en-US" dirty="0"/>
          </a:p>
          <a:p>
            <a:endParaRPr lang="en-US" dirty="0"/>
          </a:p>
        </p:txBody>
      </p:sp>
      <p:sp>
        <p:nvSpPr>
          <p:cNvPr id="13" name="Date Placeholder 12"/>
          <p:cNvSpPr>
            <a:spLocks noGrp="1"/>
          </p:cNvSpPr>
          <p:nvPr>
            <p:ph type="dt" sz="half" idx="10"/>
          </p:nvPr>
        </p:nvSpPr>
        <p:spPr/>
        <p:txBody>
          <a:bodyPr/>
          <a:lstStyle/>
          <a:p>
            <a:r>
              <a:rPr lang="en-US"/>
              <a:t>Revised: March 2022</a:t>
            </a:r>
            <a:endParaRPr lang="en-US" dirty="0"/>
          </a:p>
        </p:txBody>
      </p:sp>
      <p:sp>
        <p:nvSpPr>
          <p:cNvPr id="12" name="Footer Placeholder 11"/>
          <p:cNvSpPr>
            <a:spLocks noGrp="1"/>
          </p:cNvSpPr>
          <p:nvPr>
            <p:ph type="ftr" sz="quarter" idx="11"/>
          </p:nvPr>
        </p:nvSpPr>
        <p:spPr/>
        <p:txBody>
          <a:bodyPr/>
          <a:lstStyle/>
          <a:p>
            <a:pPr algn="ctr"/>
            <a:r>
              <a:rPr lang="en-US"/>
              <a:t>Copyright © 2021. All Rights Reserved.</a:t>
            </a:r>
            <a:endParaRPr lang="en-US" dirty="0"/>
          </a:p>
        </p:txBody>
      </p:sp>
      <p:sp>
        <p:nvSpPr>
          <p:cNvPr id="14" name="Slide Number Placeholder 13"/>
          <p:cNvSpPr>
            <a:spLocks noGrp="1"/>
          </p:cNvSpPr>
          <p:nvPr>
            <p:ph type="sldNum" sz="quarter" idx="12"/>
          </p:nvPr>
        </p:nvSpPr>
        <p:spPr/>
        <p:txBody>
          <a:bodyPr/>
          <a:lstStyle/>
          <a:p>
            <a:fld id="{D57F1E4F-1CFF-5643-939E-217C01CDF565}" type="slidenum">
              <a:rPr lang="en-US" smtClean="0"/>
              <a:pPr/>
              <a:t>19</a:t>
            </a:fld>
            <a:endParaRPr lang="en-US" dirty="0"/>
          </a:p>
        </p:txBody>
      </p:sp>
      <p:pic>
        <p:nvPicPr>
          <p:cNvPr id="7" name="Picture 6"/>
          <p:cNvPicPr>
            <a:picLocks noChangeAspect="1"/>
          </p:cNvPicPr>
          <p:nvPr/>
        </p:nvPicPr>
        <p:blipFill rotWithShape="1">
          <a:blip r:embed="rId2"/>
          <a:srcRect l="-295" r="8431"/>
          <a:stretch/>
        </p:blipFill>
        <p:spPr>
          <a:xfrm>
            <a:off x="621274" y="3969791"/>
            <a:ext cx="3938604" cy="1542096"/>
          </a:xfrm>
          <a:prstGeom prst="rect">
            <a:avLst/>
          </a:prstGeom>
          <a:ln w="19050">
            <a:solidFill>
              <a:schemeClr val="accent1"/>
            </a:solidFill>
          </a:ln>
        </p:spPr>
      </p:pic>
      <p:sp>
        <p:nvSpPr>
          <p:cNvPr id="8" name="TextBox 7"/>
          <p:cNvSpPr txBox="1"/>
          <p:nvPr/>
        </p:nvSpPr>
        <p:spPr>
          <a:xfrm>
            <a:off x="522872" y="2597066"/>
            <a:ext cx="4124325" cy="1200329"/>
          </a:xfrm>
          <a:prstGeom prst="rect">
            <a:avLst/>
          </a:prstGeom>
          <a:noFill/>
        </p:spPr>
        <p:txBody>
          <a:bodyPr wrap="square" rtlCol="0">
            <a:spAutoFit/>
          </a:bodyPr>
          <a:lstStyle/>
          <a:p>
            <a:r>
              <a:rPr lang="en-US" dirty="0">
                <a:latin typeface="Goudy Old Style" panose="02020502050305020303" pitchFamily="18" charset="0"/>
              </a:rPr>
              <a:t>You can limit the items non-students view and control specific items like Student ID, employment and university history for non students.</a:t>
            </a:r>
          </a:p>
        </p:txBody>
      </p:sp>
      <p:pic>
        <p:nvPicPr>
          <p:cNvPr id="9" name="Content Placeholder 6"/>
          <p:cNvPicPr>
            <a:picLocks noChangeAspect="1"/>
          </p:cNvPicPr>
          <p:nvPr/>
        </p:nvPicPr>
        <p:blipFill>
          <a:blip r:embed="rId3"/>
          <a:stretch>
            <a:fillRect/>
          </a:stretch>
        </p:blipFill>
        <p:spPr>
          <a:xfrm>
            <a:off x="12736858" y="2093669"/>
            <a:ext cx="2025816" cy="2697163"/>
          </a:xfrm>
          <a:prstGeom prst="rect">
            <a:avLst/>
          </a:prstGeom>
          <a:ln>
            <a:solidFill>
              <a:schemeClr val="accent1"/>
            </a:solidFill>
          </a:ln>
        </p:spPr>
      </p:pic>
      <p:sp>
        <p:nvSpPr>
          <p:cNvPr id="11" name="TextBox 10"/>
          <p:cNvSpPr txBox="1"/>
          <p:nvPr/>
        </p:nvSpPr>
        <p:spPr>
          <a:xfrm>
            <a:off x="4969794" y="2592726"/>
            <a:ext cx="6738437" cy="1477328"/>
          </a:xfrm>
          <a:prstGeom prst="rect">
            <a:avLst/>
          </a:prstGeom>
          <a:noFill/>
        </p:spPr>
        <p:txBody>
          <a:bodyPr wrap="square" lIns="91440" tIns="45720" rIns="91440" bIns="45720" rtlCol="0" anchor="t">
            <a:spAutoFit/>
          </a:bodyPr>
          <a:lstStyle/>
          <a:p>
            <a:r>
              <a:rPr lang="en-US">
                <a:latin typeface="Goudy Old Style"/>
                <a:ea typeface="+mn-lt"/>
                <a:cs typeface="+mn-lt"/>
              </a:rPr>
              <a:t>The Board of Trustees recently approved a new pin for Omicron Delta Kappa </a:t>
            </a:r>
            <a:r>
              <a:rPr lang="en-US" dirty="0">
                <a:latin typeface="Goudy Old Style"/>
                <a:ea typeface="+mn-lt"/>
                <a:cs typeface="+mn-lt"/>
              </a:rPr>
              <a:t>initiates. To have a single and lasting symbol of membership for all initiates, the new "Key of Membership" will be the only pin issued for ceremonies. The choice of the pin has been removed from the application.</a:t>
            </a:r>
            <a:endParaRPr lang="en-US" dirty="0">
              <a:latin typeface="Goudy Old Style"/>
            </a:endParaRPr>
          </a:p>
        </p:txBody>
      </p:sp>
      <p:sp>
        <p:nvSpPr>
          <p:cNvPr id="4" name="Content Placeholder 2">
            <a:extLst>
              <a:ext uri="{FF2B5EF4-FFF2-40B4-BE49-F238E27FC236}">
                <a16:creationId xmlns:a16="http://schemas.microsoft.com/office/drawing/2014/main" id="{BC34F5EB-5654-4845-A8D5-8DAE6E557B33}"/>
              </a:ext>
            </a:extLst>
          </p:cNvPr>
          <p:cNvSpPr txBox="1">
            <a:spLocks/>
          </p:cNvSpPr>
          <p:nvPr/>
        </p:nvSpPr>
        <p:spPr>
          <a:xfrm>
            <a:off x="3878680" y="2022470"/>
            <a:ext cx="3600450" cy="506417"/>
          </a:xfrm>
          <a:prstGeom prst="rect">
            <a:avLst/>
          </a:prstGeom>
        </p:spPr>
        <p:txBody>
          <a:bodyPr vert="horz" lIns="0" tIns="45720" rIns="0" bIns="45720" rtlCol="0" anchor="t">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Goudy Old Style" panose="02020502050305020303" pitchFamily="18" charset="0"/>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Goudy Old Style" panose="02020502050305020303" pitchFamily="18" charset="0"/>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Goudy Old Style" panose="02020502050305020303" pitchFamily="18" charset="0"/>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Goudy Old Style" panose="02020502050305020303" pitchFamily="18" charset="0"/>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Goudy Old Style" panose="02020502050305020303" pitchFamily="18" charset="0"/>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gn="ctr">
              <a:buNone/>
            </a:pPr>
            <a:r>
              <a:rPr lang="en-US" sz="2800" dirty="0">
                <a:latin typeface="Goudy Old Style"/>
              </a:rPr>
              <a:t>Pin Type</a:t>
            </a:r>
            <a:endParaRPr lang="en-US" dirty="0"/>
          </a:p>
          <a:p>
            <a:endParaRPr lang="en-US" dirty="0"/>
          </a:p>
          <a:p>
            <a:endParaRPr lang="en-US" dirty="0"/>
          </a:p>
        </p:txBody>
      </p:sp>
      <p:sp>
        <p:nvSpPr>
          <p:cNvPr id="16" name="Content Placeholder 2">
            <a:extLst>
              <a:ext uri="{FF2B5EF4-FFF2-40B4-BE49-F238E27FC236}">
                <a16:creationId xmlns:a16="http://schemas.microsoft.com/office/drawing/2014/main" id="{F0A9CDC2-2A41-4DB9-A94F-BAF102A1E0F8}"/>
              </a:ext>
            </a:extLst>
          </p:cNvPr>
          <p:cNvSpPr txBox="1">
            <a:spLocks/>
          </p:cNvSpPr>
          <p:nvPr/>
        </p:nvSpPr>
        <p:spPr>
          <a:xfrm>
            <a:off x="4640680" y="4127996"/>
            <a:ext cx="3600450" cy="506417"/>
          </a:xfrm>
          <a:prstGeom prst="rect">
            <a:avLst/>
          </a:prstGeom>
        </p:spPr>
        <p:txBody>
          <a:bodyPr vert="horz" lIns="0" tIns="45720" rIns="0" bIns="45720" rtlCol="0" anchor="t">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Goudy Old Style" panose="02020502050305020303" pitchFamily="18" charset="0"/>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Goudy Old Style" panose="02020502050305020303" pitchFamily="18" charset="0"/>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Goudy Old Style" panose="02020502050305020303" pitchFamily="18" charset="0"/>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Goudy Old Style" panose="02020502050305020303" pitchFamily="18" charset="0"/>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Goudy Old Style" panose="02020502050305020303" pitchFamily="18" charset="0"/>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gn="ctr">
              <a:buNone/>
            </a:pPr>
            <a:r>
              <a:rPr lang="en-US" sz="2800" dirty="0">
                <a:latin typeface="Goudy Old Style"/>
              </a:rPr>
              <a:t>Demographic Items</a:t>
            </a:r>
            <a:endParaRPr lang="en-US" dirty="0"/>
          </a:p>
          <a:p>
            <a:endParaRPr lang="en-US" dirty="0"/>
          </a:p>
          <a:p>
            <a:endParaRPr lang="en-US" dirty="0"/>
          </a:p>
        </p:txBody>
      </p:sp>
      <p:sp>
        <p:nvSpPr>
          <p:cNvPr id="5" name="TextBox 4">
            <a:extLst>
              <a:ext uri="{FF2B5EF4-FFF2-40B4-BE49-F238E27FC236}">
                <a16:creationId xmlns:a16="http://schemas.microsoft.com/office/drawing/2014/main" id="{91FEF7EC-4E8F-45FD-A175-81056A972751}"/>
              </a:ext>
            </a:extLst>
          </p:cNvPr>
          <p:cNvSpPr txBox="1"/>
          <p:nvPr/>
        </p:nvSpPr>
        <p:spPr>
          <a:xfrm>
            <a:off x="4965032" y="4634163"/>
            <a:ext cx="6803858" cy="14773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latin typeface="Goudy Old Style"/>
                <a:ea typeface="Verdana"/>
              </a:rPr>
              <a:t>Five new demographic items have been added to the application to aid our efforts in understanding the diversity and inclusivity of our membership. The data will be redacted from the application view available to circles and will not appear in circle spreadsheet downloads. Only the National Headquarters will have access to the data.</a:t>
            </a:r>
            <a:endParaRPr lang="en-US" dirty="0">
              <a:latin typeface="Goudy Old Style"/>
            </a:endParaRPr>
          </a:p>
        </p:txBody>
      </p:sp>
    </p:spTree>
    <p:extLst>
      <p:ext uri="{BB962C8B-B14F-4D97-AF65-F5344CB8AC3E}">
        <p14:creationId xmlns:p14="http://schemas.microsoft.com/office/powerpoint/2010/main" val="41836235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685800"/>
            <a:ext cx="9521824" cy="1190625"/>
          </a:xfrm>
        </p:spPr>
        <p:txBody>
          <a:bodyPr/>
          <a:lstStyle/>
          <a:p>
            <a:r>
              <a:rPr lang="en-US" dirty="0"/>
              <a:t>Table of Contents</a:t>
            </a:r>
          </a:p>
        </p:txBody>
      </p:sp>
      <p:sp>
        <p:nvSpPr>
          <p:cNvPr id="7" name="Content Placeholder 6"/>
          <p:cNvSpPr>
            <a:spLocks noGrp="1"/>
          </p:cNvSpPr>
          <p:nvPr>
            <p:ph idx="1"/>
          </p:nvPr>
        </p:nvSpPr>
        <p:spPr>
          <a:xfrm>
            <a:off x="557553" y="1974041"/>
            <a:ext cx="3657600" cy="4298478"/>
          </a:xfrm>
        </p:spPr>
        <p:txBody>
          <a:bodyPr numCol="1">
            <a:normAutofit lnSpcReduction="10000"/>
          </a:bodyPr>
          <a:lstStyle/>
          <a:p>
            <a:pPr>
              <a:lnSpc>
                <a:spcPct val="110000"/>
              </a:lnSpc>
            </a:pPr>
            <a:r>
              <a:rPr lang="en-US" sz="1600" dirty="0">
                <a:hlinkClick r:id="rId2" action="ppaction://hlinksldjump"/>
              </a:rPr>
              <a:t>What is MMS?</a:t>
            </a:r>
            <a:endParaRPr lang="en-US" sz="1600" dirty="0"/>
          </a:p>
          <a:p>
            <a:pPr>
              <a:lnSpc>
                <a:spcPct val="110000"/>
              </a:lnSpc>
              <a:spcBef>
                <a:spcPts val="0"/>
              </a:spcBef>
              <a:spcAft>
                <a:spcPts val="0"/>
              </a:spcAft>
            </a:pPr>
            <a:r>
              <a:rPr lang="en-US" sz="1600" dirty="0">
                <a:hlinkClick r:id="rId3" action="ppaction://hlinksldjump"/>
              </a:rPr>
              <a:t>How to Access My MMS Account </a:t>
            </a:r>
            <a:endParaRPr lang="en-US" sz="1600" dirty="0"/>
          </a:p>
          <a:p>
            <a:pPr lvl="1">
              <a:lnSpc>
                <a:spcPct val="110000"/>
              </a:lnSpc>
              <a:spcBef>
                <a:spcPts val="0"/>
              </a:spcBef>
              <a:spcAft>
                <a:spcPts val="0"/>
              </a:spcAft>
              <a:buClrTx/>
              <a:buFont typeface="Arial" panose="020B0604020202020204" pitchFamily="34" charset="0"/>
              <a:buChar char="•"/>
            </a:pPr>
            <a:r>
              <a:rPr lang="en-US" sz="1600" dirty="0"/>
              <a:t>Log In Credentials</a:t>
            </a:r>
          </a:p>
          <a:p>
            <a:pPr lvl="1">
              <a:lnSpc>
                <a:spcPct val="110000"/>
              </a:lnSpc>
              <a:spcBef>
                <a:spcPts val="0"/>
              </a:spcBef>
              <a:spcAft>
                <a:spcPts val="0"/>
              </a:spcAft>
              <a:buClrTx/>
              <a:buFont typeface="Arial" panose="020B0604020202020204" pitchFamily="34" charset="0"/>
              <a:buChar char="•"/>
            </a:pPr>
            <a:r>
              <a:rPr lang="en-US" sz="1600" dirty="0"/>
              <a:t>Officer Administration Page</a:t>
            </a:r>
          </a:p>
          <a:p>
            <a:pPr lvl="1">
              <a:lnSpc>
                <a:spcPct val="110000"/>
              </a:lnSpc>
              <a:spcBef>
                <a:spcPts val="0"/>
              </a:spcBef>
              <a:spcAft>
                <a:spcPts val="0"/>
              </a:spcAft>
              <a:buClrTx/>
              <a:buFont typeface="Arial" panose="020B0604020202020204" pitchFamily="34" charset="0"/>
              <a:buChar char="•"/>
            </a:pPr>
            <a:r>
              <a:rPr lang="en-US" sz="1600" dirty="0"/>
              <a:t>Edit Your Account</a:t>
            </a:r>
          </a:p>
          <a:p>
            <a:pPr>
              <a:lnSpc>
                <a:spcPct val="110000"/>
              </a:lnSpc>
            </a:pPr>
            <a:r>
              <a:rPr lang="en-US" sz="1600" dirty="0">
                <a:hlinkClick r:id="rId4" action="ppaction://hlinksldjump"/>
              </a:rPr>
              <a:t>Developing Your Membership Applications</a:t>
            </a:r>
            <a:endParaRPr lang="en-US" sz="1600" dirty="0"/>
          </a:p>
          <a:p>
            <a:pPr lvl="1">
              <a:lnSpc>
                <a:spcPct val="110000"/>
              </a:lnSpc>
              <a:spcBef>
                <a:spcPts val="0"/>
              </a:spcBef>
              <a:spcAft>
                <a:spcPts val="0"/>
              </a:spcAft>
              <a:buClrTx/>
              <a:buFont typeface="Arial" panose="020B0604020202020204" pitchFamily="34" charset="0"/>
              <a:buChar char="•"/>
            </a:pPr>
            <a:r>
              <a:rPr lang="en-US" sz="1600" dirty="0"/>
              <a:t>Application Development Timeframe</a:t>
            </a:r>
          </a:p>
          <a:p>
            <a:pPr lvl="1">
              <a:lnSpc>
                <a:spcPct val="110000"/>
              </a:lnSpc>
              <a:spcBef>
                <a:spcPts val="0"/>
              </a:spcBef>
              <a:spcAft>
                <a:spcPts val="0"/>
              </a:spcAft>
              <a:buClrTx/>
              <a:buFont typeface="Arial" panose="020B0604020202020204" pitchFamily="34" charset="0"/>
              <a:buChar char="•"/>
            </a:pPr>
            <a:r>
              <a:rPr lang="en-US" sz="1600" dirty="0"/>
              <a:t>Application Structure</a:t>
            </a:r>
          </a:p>
          <a:p>
            <a:pPr lvl="1">
              <a:lnSpc>
                <a:spcPct val="110000"/>
              </a:lnSpc>
              <a:spcBef>
                <a:spcPts val="0"/>
              </a:spcBef>
              <a:spcAft>
                <a:spcPts val="0"/>
              </a:spcAft>
              <a:buClrTx/>
              <a:buFont typeface="Arial" panose="020B0604020202020204" pitchFamily="34" charset="0"/>
              <a:buChar char="•"/>
            </a:pPr>
            <a:r>
              <a:rPr lang="en-US" sz="1600" dirty="0"/>
              <a:t>How Custom Questions Work</a:t>
            </a:r>
          </a:p>
          <a:p>
            <a:pPr lvl="1">
              <a:lnSpc>
                <a:spcPct val="110000"/>
              </a:lnSpc>
              <a:spcBef>
                <a:spcPts val="0"/>
              </a:spcBef>
              <a:spcAft>
                <a:spcPts val="0"/>
              </a:spcAft>
              <a:buClrTx/>
              <a:buFont typeface="Arial" panose="020B0604020202020204" pitchFamily="34" charset="0"/>
              <a:buChar char="•"/>
            </a:pPr>
            <a:r>
              <a:rPr lang="en-US" sz="1600" dirty="0"/>
              <a:t>Customize the Application</a:t>
            </a:r>
          </a:p>
          <a:p>
            <a:pPr lvl="1">
              <a:lnSpc>
                <a:spcPct val="110000"/>
              </a:lnSpc>
              <a:spcBef>
                <a:spcPts val="0"/>
              </a:spcBef>
              <a:spcAft>
                <a:spcPts val="0"/>
              </a:spcAft>
              <a:buClrTx/>
              <a:buFont typeface="Arial" panose="020B0604020202020204" pitchFamily="34" charset="0"/>
              <a:buChar char="•"/>
            </a:pPr>
            <a:r>
              <a:rPr lang="en-US" sz="1600" dirty="0"/>
              <a:t>Activating/Deactivating Your Application</a:t>
            </a:r>
          </a:p>
          <a:p>
            <a:pPr lvl="1">
              <a:lnSpc>
                <a:spcPct val="110000"/>
              </a:lnSpc>
              <a:spcBef>
                <a:spcPts val="0"/>
              </a:spcBef>
              <a:spcAft>
                <a:spcPts val="0"/>
              </a:spcAft>
              <a:buClrTx/>
              <a:buFont typeface="Arial" panose="020B0604020202020204" pitchFamily="34" charset="0"/>
              <a:buChar char="•"/>
            </a:pPr>
            <a:r>
              <a:rPr lang="en-US" sz="1600" dirty="0"/>
              <a:t>Custom Text Fields</a:t>
            </a:r>
          </a:p>
          <a:p>
            <a:pPr lvl="1">
              <a:lnSpc>
                <a:spcPct val="110000"/>
              </a:lnSpc>
              <a:spcBef>
                <a:spcPts val="0"/>
              </a:spcBef>
              <a:spcAft>
                <a:spcPts val="0"/>
              </a:spcAft>
              <a:buClrTx/>
              <a:buFont typeface="Arial" panose="020B0604020202020204" pitchFamily="34" charset="0"/>
              <a:buChar char="•"/>
            </a:pPr>
            <a:r>
              <a:rPr lang="en-US" sz="1600" dirty="0"/>
              <a:t>Special Items and Pin Type</a:t>
            </a:r>
          </a:p>
          <a:p>
            <a:pPr lvl="1">
              <a:lnSpc>
                <a:spcPct val="110000"/>
              </a:lnSpc>
              <a:spcBef>
                <a:spcPts val="0"/>
              </a:spcBef>
              <a:spcAft>
                <a:spcPts val="0"/>
              </a:spcAft>
              <a:buClrTx/>
              <a:buFont typeface="Arial" panose="020B0604020202020204" pitchFamily="34" charset="0"/>
              <a:buChar char="•"/>
            </a:pPr>
            <a:r>
              <a:rPr lang="en-US" sz="1600" dirty="0"/>
              <a:t>Special or Surprise Initiation</a:t>
            </a:r>
          </a:p>
          <a:p>
            <a:pPr lvl="1">
              <a:lnSpc>
                <a:spcPct val="110000"/>
              </a:lnSpc>
              <a:spcBef>
                <a:spcPts val="0"/>
              </a:spcBef>
              <a:spcAft>
                <a:spcPts val="0"/>
              </a:spcAft>
              <a:buClrTx/>
              <a:buFont typeface="Arial" panose="020B0604020202020204" pitchFamily="34" charset="0"/>
              <a:buChar char="•"/>
            </a:pPr>
            <a:r>
              <a:rPr lang="en-US" sz="1600" dirty="0"/>
              <a:t>Publish the Application</a:t>
            </a:r>
          </a:p>
        </p:txBody>
      </p:sp>
      <p:sp>
        <p:nvSpPr>
          <p:cNvPr id="5" name="Date Placeholder 4"/>
          <p:cNvSpPr>
            <a:spLocks noGrp="1"/>
          </p:cNvSpPr>
          <p:nvPr>
            <p:ph type="dt" sz="half" idx="10"/>
          </p:nvPr>
        </p:nvSpPr>
        <p:spPr/>
        <p:txBody>
          <a:bodyPr/>
          <a:lstStyle/>
          <a:p>
            <a:r>
              <a:rPr lang="en-US"/>
              <a:t>Revised: March 2022</a:t>
            </a:r>
            <a:endParaRPr lang="en-US" dirty="0"/>
          </a:p>
        </p:txBody>
      </p:sp>
      <p:sp>
        <p:nvSpPr>
          <p:cNvPr id="4" name="Footer Placeholder 3"/>
          <p:cNvSpPr>
            <a:spLocks noGrp="1"/>
          </p:cNvSpPr>
          <p:nvPr>
            <p:ph type="ftr" sz="quarter" idx="11"/>
          </p:nvPr>
        </p:nvSpPr>
        <p:spPr/>
        <p:txBody>
          <a:bodyPr/>
          <a:lstStyle/>
          <a:p>
            <a:pPr algn="ctr"/>
            <a:r>
              <a:rPr lang="en-US"/>
              <a:t>Copyright © 2021. All Rights Reserved.</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2</a:t>
            </a:fld>
            <a:endParaRPr lang="en-US" dirty="0"/>
          </a:p>
        </p:txBody>
      </p:sp>
      <p:sp>
        <p:nvSpPr>
          <p:cNvPr id="3" name="TextBox 2">
            <a:extLst>
              <a:ext uri="{FF2B5EF4-FFF2-40B4-BE49-F238E27FC236}">
                <a16:creationId xmlns:a16="http://schemas.microsoft.com/office/drawing/2014/main" id="{7623E9B3-BCC1-4C24-870B-83A563D82ADB}"/>
              </a:ext>
            </a:extLst>
          </p:cNvPr>
          <p:cNvSpPr txBox="1"/>
          <p:nvPr/>
        </p:nvSpPr>
        <p:spPr>
          <a:xfrm>
            <a:off x="5058561" y="318782"/>
            <a:ext cx="2407641" cy="645952"/>
          </a:xfrm>
          <a:prstGeom prst="rect">
            <a:avLst/>
          </a:prstGeom>
          <a:noFill/>
        </p:spPr>
        <p:txBody>
          <a:bodyPr wrap="square" rtlCol="0">
            <a:spAutoFit/>
          </a:bodyPr>
          <a:lstStyle/>
          <a:p>
            <a:endParaRPr lang="en-US" dirty="0"/>
          </a:p>
        </p:txBody>
      </p:sp>
      <p:sp>
        <p:nvSpPr>
          <p:cNvPr id="10" name="TextBox 9">
            <a:extLst>
              <a:ext uri="{FF2B5EF4-FFF2-40B4-BE49-F238E27FC236}">
                <a16:creationId xmlns:a16="http://schemas.microsoft.com/office/drawing/2014/main" id="{EBC1EBF9-B389-45A7-AB29-793A5D1D66E0}"/>
              </a:ext>
            </a:extLst>
          </p:cNvPr>
          <p:cNvSpPr txBox="1"/>
          <p:nvPr/>
        </p:nvSpPr>
        <p:spPr>
          <a:xfrm>
            <a:off x="4433581" y="1971332"/>
            <a:ext cx="3657600" cy="4293483"/>
          </a:xfrm>
          <a:prstGeom prst="rect">
            <a:avLst/>
          </a:prstGeom>
          <a:noFill/>
        </p:spPr>
        <p:txBody>
          <a:bodyPr wrap="square" rtlCol="0">
            <a:spAutoFit/>
          </a:bodyPr>
          <a:lstStyle/>
          <a:p>
            <a:pPr>
              <a:lnSpc>
                <a:spcPct val="110000"/>
              </a:lnSpc>
              <a:spcBef>
                <a:spcPts val="0"/>
              </a:spcBef>
              <a:spcAft>
                <a:spcPts val="0"/>
              </a:spcAft>
            </a:pPr>
            <a:r>
              <a:rPr lang="en-US" sz="1600" dirty="0">
                <a:latin typeface="Goudy Old Style" panose="02020502050305020303" pitchFamily="18" charset="0"/>
                <a:hlinkClick r:id="rId5" action="ppaction://hlinksldjump"/>
              </a:rPr>
              <a:t>Application Review and Approval</a:t>
            </a:r>
            <a:endParaRPr lang="en-US" sz="1600" dirty="0">
              <a:latin typeface="Goudy Old Style" panose="02020502050305020303" pitchFamily="18" charset="0"/>
            </a:endParaRPr>
          </a:p>
          <a:p>
            <a:pPr marL="285750" indent="-285750">
              <a:lnSpc>
                <a:spcPct val="110000"/>
              </a:lnSpc>
              <a:buFont typeface="Arial" panose="020B0604020202020204" pitchFamily="34" charset="0"/>
              <a:buChar char="•"/>
            </a:pPr>
            <a:r>
              <a:rPr lang="en-US" sz="1600" dirty="0">
                <a:latin typeface="Goudy Old Style" panose="02020502050305020303" pitchFamily="18" charset="0"/>
              </a:rPr>
              <a:t>Application Review, Approval, and Rejection</a:t>
            </a:r>
          </a:p>
          <a:p>
            <a:pPr marL="285750" indent="-285750">
              <a:lnSpc>
                <a:spcPct val="110000"/>
              </a:lnSpc>
              <a:buFont typeface="Arial" panose="020B0604020202020204" pitchFamily="34" charset="0"/>
              <a:buChar char="•"/>
            </a:pPr>
            <a:r>
              <a:rPr lang="en-US" sz="1600" dirty="0">
                <a:latin typeface="Goudy Old Style" panose="02020502050305020303" pitchFamily="18" charset="0"/>
              </a:rPr>
              <a:t>Special or Surprise Inductions</a:t>
            </a:r>
          </a:p>
          <a:p>
            <a:pPr marL="285750" indent="-285750">
              <a:lnSpc>
                <a:spcPct val="110000"/>
              </a:lnSpc>
              <a:buFont typeface="Arial" panose="020B0604020202020204" pitchFamily="34" charset="0"/>
              <a:buChar char="•"/>
            </a:pPr>
            <a:r>
              <a:rPr lang="en-US" sz="1600" dirty="0">
                <a:latin typeface="Goudy Old Style" panose="02020502050305020303" pitchFamily="18" charset="0"/>
              </a:rPr>
              <a:t>Correct the Information on a Certificate Order Form</a:t>
            </a:r>
          </a:p>
          <a:p>
            <a:pPr marL="285750" indent="-285750">
              <a:lnSpc>
                <a:spcPct val="110000"/>
              </a:lnSpc>
              <a:buFont typeface="Arial" panose="020B0604020202020204" pitchFamily="34" charset="0"/>
              <a:buChar char="•"/>
            </a:pPr>
            <a:r>
              <a:rPr lang="en-US" sz="1600" dirty="0">
                <a:latin typeface="Goudy Old Style" panose="02020502050305020303" pitchFamily="18" charset="0"/>
              </a:rPr>
              <a:t>Membership Payments</a:t>
            </a:r>
          </a:p>
          <a:p>
            <a:pPr marL="285750" indent="-285750">
              <a:lnSpc>
                <a:spcPct val="120000"/>
              </a:lnSpc>
              <a:buFont typeface="Arial" panose="020B0604020202020204" pitchFamily="34" charset="0"/>
              <a:buChar char="•"/>
            </a:pPr>
            <a:r>
              <a:rPr lang="en-US" sz="1600" dirty="0">
                <a:latin typeface="Goudy Old Style" panose="02020502050305020303" pitchFamily="18" charset="0"/>
              </a:rPr>
              <a:t>Membership Certificate Order</a:t>
            </a:r>
          </a:p>
          <a:p>
            <a:pPr marL="285750" indent="-285750">
              <a:lnSpc>
                <a:spcPct val="120000"/>
              </a:lnSpc>
              <a:buFont typeface="Arial" panose="020B0604020202020204" pitchFamily="34" charset="0"/>
              <a:buChar char="•"/>
            </a:pPr>
            <a:r>
              <a:rPr lang="en-US" sz="1600" dirty="0">
                <a:latin typeface="Goudy Old Style" panose="02020502050305020303" pitchFamily="18" charset="0"/>
              </a:rPr>
              <a:t>Select What Type of Ceremony</a:t>
            </a:r>
          </a:p>
          <a:p>
            <a:pPr marL="285750" indent="-285750">
              <a:lnSpc>
                <a:spcPct val="120000"/>
              </a:lnSpc>
              <a:buFont typeface="Arial" panose="020B0604020202020204" pitchFamily="34" charset="0"/>
              <a:buChar char="•"/>
            </a:pPr>
            <a:r>
              <a:rPr lang="en-US" sz="1600" dirty="0">
                <a:latin typeface="Goudy Old Style" panose="02020502050305020303" pitchFamily="18" charset="0"/>
              </a:rPr>
              <a:t>Select the Certificate/Pin Shipping</a:t>
            </a:r>
          </a:p>
          <a:p>
            <a:pPr marL="285750" indent="-285750">
              <a:lnSpc>
                <a:spcPct val="120000"/>
              </a:lnSpc>
              <a:buFont typeface="Arial" panose="020B0604020202020204" pitchFamily="34" charset="0"/>
              <a:buChar char="•"/>
            </a:pPr>
            <a:r>
              <a:rPr lang="en-US" sz="1600" dirty="0">
                <a:latin typeface="Goudy Old Style" panose="02020502050305020303" pitchFamily="18" charset="0"/>
              </a:rPr>
              <a:t>Revised Amount Owed Section</a:t>
            </a:r>
          </a:p>
          <a:p>
            <a:pPr>
              <a:lnSpc>
                <a:spcPct val="110000"/>
              </a:lnSpc>
              <a:spcBef>
                <a:spcPts val="0"/>
              </a:spcBef>
              <a:spcAft>
                <a:spcPts val="0"/>
              </a:spcAft>
            </a:pPr>
            <a:endParaRPr lang="en-US" sz="1600" dirty="0">
              <a:latin typeface="Goudy Old Style" panose="02020502050305020303" pitchFamily="18" charset="0"/>
              <a:hlinkClick r:id="rId6" action="ppaction://hlinksldjump"/>
            </a:endParaRPr>
          </a:p>
          <a:p>
            <a:pPr>
              <a:lnSpc>
                <a:spcPct val="110000"/>
              </a:lnSpc>
            </a:pPr>
            <a:endParaRPr lang="en-US" sz="1600" dirty="0">
              <a:latin typeface="Goudy Old Style" panose="02020502050305020303" pitchFamily="18" charset="0"/>
            </a:endParaRPr>
          </a:p>
          <a:p>
            <a:pPr>
              <a:lnSpc>
                <a:spcPct val="110000"/>
              </a:lnSpc>
            </a:pPr>
            <a:endParaRPr lang="en-US" dirty="0"/>
          </a:p>
          <a:p>
            <a:endParaRPr lang="en-US" dirty="0"/>
          </a:p>
        </p:txBody>
      </p:sp>
      <p:sp>
        <p:nvSpPr>
          <p:cNvPr id="11" name="TextBox 10">
            <a:extLst>
              <a:ext uri="{FF2B5EF4-FFF2-40B4-BE49-F238E27FC236}">
                <a16:creationId xmlns:a16="http://schemas.microsoft.com/office/drawing/2014/main" id="{7F0343C0-852A-4B9A-9E04-187345B13D9E}"/>
              </a:ext>
            </a:extLst>
          </p:cNvPr>
          <p:cNvSpPr txBox="1"/>
          <p:nvPr/>
        </p:nvSpPr>
        <p:spPr>
          <a:xfrm>
            <a:off x="8265152" y="1971332"/>
            <a:ext cx="3657600" cy="4161139"/>
          </a:xfrm>
          <a:prstGeom prst="rect">
            <a:avLst/>
          </a:prstGeom>
          <a:noFill/>
        </p:spPr>
        <p:txBody>
          <a:bodyPr wrap="square" rtlCol="0">
            <a:spAutoFit/>
          </a:bodyPr>
          <a:lstStyle/>
          <a:p>
            <a:pPr>
              <a:lnSpc>
                <a:spcPct val="110000"/>
              </a:lnSpc>
              <a:spcBef>
                <a:spcPts val="0"/>
              </a:spcBef>
              <a:spcAft>
                <a:spcPts val="0"/>
              </a:spcAft>
            </a:pPr>
            <a:r>
              <a:rPr lang="en-US" sz="1600" dirty="0">
                <a:latin typeface="Goudy Old Style" panose="02020502050305020303" pitchFamily="18" charset="0"/>
                <a:hlinkClick r:id="rId6" action="ppaction://hlinksldjump"/>
              </a:rPr>
              <a:t>After the Ceremony</a:t>
            </a:r>
            <a:endParaRPr lang="en-US" sz="1600" dirty="0">
              <a:latin typeface="Goudy Old Style" panose="02020502050305020303" pitchFamily="18" charset="0"/>
            </a:endParaRPr>
          </a:p>
          <a:p>
            <a:pPr lvl="1">
              <a:lnSpc>
                <a:spcPct val="110000"/>
              </a:lnSpc>
              <a:spcBef>
                <a:spcPts val="0"/>
              </a:spcBef>
              <a:spcAft>
                <a:spcPts val="0"/>
              </a:spcAft>
            </a:pPr>
            <a:r>
              <a:rPr lang="en-US" sz="1600" dirty="0">
                <a:latin typeface="Goudy Old Style" panose="02020502050305020303" pitchFamily="18" charset="0"/>
              </a:rPr>
              <a:t>Returning Certificates/Pins</a:t>
            </a:r>
          </a:p>
          <a:p>
            <a:pPr lvl="1">
              <a:lnSpc>
                <a:spcPct val="110000"/>
              </a:lnSpc>
              <a:spcBef>
                <a:spcPts val="0"/>
              </a:spcBef>
              <a:spcAft>
                <a:spcPts val="0"/>
              </a:spcAft>
            </a:pPr>
            <a:r>
              <a:rPr lang="en-US" sz="1600" dirty="0">
                <a:latin typeface="Goudy Old Style" panose="02020502050305020303" pitchFamily="18" charset="0"/>
              </a:rPr>
              <a:t>Clearing Unhandled Records</a:t>
            </a:r>
          </a:p>
          <a:p>
            <a:pPr lvl="1">
              <a:lnSpc>
                <a:spcPct val="110000"/>
              </a:lnSpc>
              <a:spcBef>
                <a:spcPts val="0"/>
              </a:spcBef>
              <a:spcAft>
                <a:spcPts val="0"/>
              </a:spcAft>
            </a:pPr>
            <a:r>
              <a:rPr lang="en-US" sz="1600" dirty="0">
                <a:latin typeface="Goudy Old Style" panose="02020502050305020303" pitchFamily="18" charset="0"/>
              </a:rPr>
              <a:t>Downloading Past Certificate Orders</a:t>
            </a:r>
          </a:p>
          <a:p>
            <a:pPr lvl="1">
              <a:lnSpc>
                <a:spcPct val="110000"/>
              </a:lnSpc>
              <a:spcBef>
                <a:spcPts val="0"/>
              </a:spcBef>
              <a:spcAft>
                <a:spcPts val="0"/>
              </a:spcAft>
            </a:pPr>
            <a:r>
              <a:rPr lang="en-US" sz="1600" dirty="0">
                <a:latin typeface="Goudy Old Style" panose="02020502050305020303" pitchFamily="18" charset="0"/>
              </a:rPr>
              <a:t>Search for an Individual Member</a:t>
            </a:r>
          </a:p>
          <a:p>
            <a:pPr lvl="1">
              <a:lnSpc>
                <a:spcPct val="110000"/>
              </a:lnSpc>
              <a:spcBef>
                <a:spcPts val="0"/>
              </a:spcBef>
              <a:spcAft>
                <a:spcPts val="0"/>
              </a:spcAft>
            </a:pPr>
            <a:r>
              <a:rPr lang="en-US" sz="1600" dirty="0">
                <a:latin typeface="Goudy Old Style" panose="02020502050305020303" pitchFamily="18" charset="0"/>
              </a:rPr>
              <a:t>Exporting Rosters</a:t>
            </a:r>
          </a:p>
          <a:p>
            <a:pPr>
              <a:lnSpc>
                <a:spcPct val="110000"/>
              </a:lnSpc>
              <a:spcBef>
                <a:spcPts val="0"/>
              </a:spcBef>
              <a:spcAft>
                <a:spcPts val="0"/>
              </a:spcAft>
            </a:pPr>
            <a:endParaRPr lang="en-US" sz="1600" dirty="0">
              <a:latin typeface="Goudy Old Style" panose="02020502050305020303" pitchFamily="18" charset="0"/>
            </a:endParaRPr>
          </a:p>
          <a:p>
            <a:pPr>
              <a:lnSpc>
                <a:spcPct val="110000"/>
              </a:lnSpc>
              <a:spcBef>
                <a:spcPts val="0"/>
              </a:spcBef>
              <a:spcAft>
                <a:spcPts val="0"/>
              </a:spcAft>
            </a:pPr>
            <a:r>
              <a:rPr lang="en-US" sz="1600" dirty="0">
                <a:latin typeface="Goudy Old Style" panose="02020502050305020303" pitchFamily="18" charset="0"/>
                <a:hlinkClick r:id="rId7" action="ppaction://hlinksldjump"/>
              </a:rPr>
              <a:t>Circle Minimum Standards Tracking</a:t>
            </a:r>
            <a:endParaRPr lang="en-US" sz="1600" dirty="0">
              <a:latin typeface="Goudy Old Style" panose="02020502050305020303" pitchFamily="18" charset="0"/>
            </a:endParaRPr>
          </a:p>
          <a:p>
            <a:pPr>
              <a:lnSpc>
                <a:spcPct val="110000"/>
              </a:lnSpc>
              <a:spcBef>
                <a:spcPts val="0"/>
              </a:spcBef>
              <a:spcAft>
                <a:spcPts val="0"/>
              </a:spcAft>
            </a:pPr>
            <a:endParaRPr lang="en-US" sz="1600" dirty="0">
              <a:latin typeface="Goudy Old Style" panose="02020502050305020303" pitchFamily="18" charset="0"/>
              <a:hlinkClick r:id="rId8" action="ppaction://hlinksldjump"/>
            </a:endParaRPr>
          </a:p>
          <a:p>
            <a:pPr>
              <a:lnSpc>
                <a:spcPct val="110000"/>
              </a:lnSpc>
              <a:spcBef>
                <a:spcPts val="0"/>
              </a:spcBef>
              <a:spcAft>
                <a:spcPts val="0"/>
              </a:spcAft>
            </a:pPr>
            <a:r>
              <a:rPr lang="en-US" sz="1600" dirty="0">
                <a:latin typeface="Goudy Old Style" panose="02020502050305020303" pitchFamily="18" charset="0"/>
                <a:hlinkClick r:id="rId8" action="ppaction://hlinksldjump"/>
              </a:rPr>
              <a:t>MMS Assistance</a:t>
            </a:r>
            <a:endParaRPr lang="en-US" sz="1600" dirty="0">
              <a:latin typeface="Goudy Old Style" panose="02020502050305020303" pitchFamily="18" charset="0"/>
            </a:endParaRPr>
          </a:p>
          <a:p>
            <a:endParaRPr lang="en-US" dirty="0"/>
          </a:p>
        </p:txBody>
      </p:sp>
    </p:spTree>
    <p:extLst>
      <p:ext uri="{BB962C8B-B14F-4D97-AF65-F5344CB8AC3E}">
        <p14:creationId xmlns:p14="http://schemas.microsoft.com/office/powerpoint/2010/main" val="28876281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ACF6129-556A-4598-8C98-2E3B13E9CA9E}"/>
              </a:ext>
            </a:extLst>
          </p:cNvPr>
          <p:cNvSpPr/>
          <p:nvPr/>
        </p:nvSpPr>
        <p:spPr>
          <a:xfrm>
            <a:off x="6240379" y="2530643"/>
            <a:ext cx="5123446" cy="2707105"/>
          </a:xfrm>
          <a:prstGeom prst="rect">
            <a:avLst/>
          </a:prstGeom>
          <a:solidFill>
            <a:schemeClr val="accent1">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t>Special or Surprise Initiation</a:t>
            </a:r>
          </a:p>
        </p:txBody>
      </p:sp>
      <p:sp>
        <p:nvSpPr>
          <p:cNvPr id="3" name="Content Placeholder 2"/>
          <p:cNvSpPr>
            <a:spLocks noGrp="1"/>
          </p:cNvSpPr>
          <p:nvPr>
            <p:ph idx="1"/>
          </p:nvPr>
        </p:nvSpPr>
        <p:spPr>
          <a:xfrm>
            <a:off x="521293" y="1845734"/>
            <a:ext cx="5574707" cy="4023360"/>
          </a:xfrm>
        </p:spPr>
        <p:txBody>
          <a:bodyPr vert="horz" lIns="0" tIns="45720" rIns="0" bIns="45720" rtlCol="0" anchor="t">
            <a:normAutofit fontScale="92500"/>
          </a:bodyPr>
          <a:lstStyle/>
          <a:p>
            <a:pPr marL="0" indent="0">
              <a:buNone/>
            </a:pPr>
            <a:r>
              <a:rPr lang="en-US" sz="2000" dirty="0"/>
              <a:t>Many circles want to surprise a faculty member, alumnus, or honoris causa member with initiation into </a:t>
            </a:r>
            <a:r>
              <a:rPr lang="en-US" sz="2000" dirty="0">
                <a:latin typeface="Symbol" panose="05050102010706020507" pitchFamily="18" charset="2"/>
              </a:rPr>
              <a:t>ODK</a:t>
            </a:r>
            <a:r>
              <a:rPr lang="en-US" sz="2000" dirty="0"/>
              <a:t>.  That is perfectly fine to do. Please note the following:</a:t>
            </a:r>
          </a:p>
          <a:p>
            <a:pPr marL="0" indent="0">
              <a:buNone/>
            </a:pPr>
            <a:r>
              <a:rPr lang="en-US" sz="2000" dirty="0"/>
              <a:t>Anyone using the circle’s customized form will receive notification that an application has been received.  </a:t>
            </a:r>
          </a:p>
          <a:p>
            <a:pPr marL="0" indent="0">
              <a:buNone/>
            </a:pPr>
            <a:r>
              <a:rPr lang="en-US" sz="2000" dirty="0"/>
              <a:t>If you do not want your “surprise inductee” to be notified, you can complete the application for that individual.  </a:t>
            </a:r>
          </a:p>
          <a:p>
            <a:pPr marL="0" indent="0">
              <a:buNone/>
            </a:pPr>
            <a:r>
              <a:rPr lang="en-US" sz="2000" b="1" dirty="0">
                <a:latin typeface="Goudy Old Style"/>
              </a:rPr>
              <a:t>This is the ONLY time you can complete an application for the individual.</a:t>
            </a:r>
            <a:r>
              <a:rPr lang="en-US" b="1" dirty="0">
                <a:latin typeface="Goudy Old Style"/>
              </a:rPr>
              <a:t>  </a:t>
            </a:r>
            <a:endParaRPr lang="en-US" sz="2000" b="1" dirty="0"/>
          </a:p>
          <a:p>
            <a:pPr marL="0" indent="0">
              <a:buNone/>
            </a:pPr>
            <a:r>
              <a:rPr lang="en-US" sz="2000" dirty="0">
                <a:solidFill>
                  <a:srgbClr val="FF0000"/>
                </a:solidFill>
                <a:latin typeface="Goudy Old Style"/>
              </a:rPr>
              <a:t>This should not be used for student inductees.</a:t>
            </a:r>
          </a:p>
          <a:p>
            <a:pPr marL="0" indent="0">
              <a:buNone/>
            </a:pPr>
            <a:r>
              <a:rPr lang="en-US" sz="2000" b="1" dirty="0">
                <a:latin typeface="Goudy Old Style"/>
              </a:rPr>
              <a:t>This form should be used for NEW Circle Advisors.</a:t>
            </a:r>
          </a:p>
        </p:txBody>
      </p:sp>
      <p:sp>
        <p:nvSpPr>
          <p:cNvPr id="10" name="Date Placeholder 9"/>
          <p:cNvSpPr>
            <a:spLocks noGrp="1"/>
          </p:cNvSpPr>
          <p:nvPr>
            <p:ph type="dt" sz="half" idx="10"/>
          </p:nvPr>
        </p:nvSpPr>
        <p:spPr/>
        <p:txBody>
          <a:bodyPr/>
          <a:lstStyle/>
          <a:p>
            <a:r>
              <a:rPr lang="en-US"/>
              <a:t>Revised: March 2022</a:t>
            </a:r>
            <a:endParaRPr lang="en-US" dirty="0"/>
          </a:p>
        </p:txBody>
      </p:sp>
      <p:sp>
        <p:nvSpPr>
          <p:cNvPr id="9" name="Footer Placeholder 8"/>
          <p:cNvSpPr>
            <a:spLocks noGrp="1"/>
          </p:cNvSpPr>
          <p:nvPr>
            <p:ph type="ftr" sz="quarter" idx="11"/>
          </p:nvPr>
        </p:nvSpPr>
        <p:spPr/>
        <p:txBody>
          <a:bodyPr/>
          <a:lstStyle/>
          <a:p>
            <a:pPr algn="ctr"/>
            <a:r>
              <a:rPr lang="en-US"/>
              <a:t>Copyright © 2021. All Rights Reserved.</a:t>
            </a:r>
            <a:endParaRPr lang="en-US" dirty="0"/>
          </a:p>
        </p:txBody>
      </p:sp>
      <p:sp>
        <p:nvSpPr>
          <p:cNvPr id="11" name="Slide Number Placeholder 10"/>
          <p:cNvSpPr>
            <a:spLocks noGrp="1"/>
          </p:cNvSpPr>
          <p:nvPr>
            <p:ph type="sldNum" sz="quarter" idx="12"/>
          </p:nvPr>
        </p:nvSpPr>
        <p:spPr/>
        <p:txBody>
          <a:bodyPr/>
          <a:lstStyle/>
          <a:p>
            <a:fld id="{D57F1E4F-1CFF-5643-939E-217C01CDF565}" type="slidenum">
              <a:rPr lang="en-US" smtClean="0"/>
              <a:pPr/>
              <a:t>20</a:t>
            </a:fld>
            <a:endParaRPr lang="en-US" dirty="0"/>
          </a:p>
        </p:txBody>
      </p:sp>
      <p:sp>
        <p:nvSpPr>
          <p:cNvPr id="12" name="Content Placeholder 11"/>
          <p:cNvSpPr>
            <a:spLocks noGrp="1"/>
          </p:cNvSpPr>
          <p:nvPr>
            <p:ph sz="half" idx="4294967295"/>
          </p:nvPr>
        </p:nvSpPr>
        <p:spPr>
          <a:xfrm>
            <a:off x="6286471" y="2725320"/>
            <a:ext cx="4926012" cy="2317750"/>
          </a:xfrm>
        </p:spPr>
        <p:txBody>
          <a:bodyPr vert="horz" lIns="0" tIns="45720" rIns="0" bIns="45720" rtlCol="0" anchor="t">
            <a:normAutofit fontScale="85000" lnSpcReduction="10000"/>
          </a:bodyPr>
          <a:lstStyle/>
          <a:p>
            <a:pPr marL="457189" lvl="1" indent="0">
              <a:buNone/>
            </a:pPr>
            <a:r>
              <a:rPr lang="en-US" sz="2000" b="1" dirty="0"/>
              <a:t>To complete the special or surprise application: </a:t>
            </a:r>
          </a:p>
          <a:p>
            <a:pPr marL="800089" lvl="1" indent="-342900">
              <a:buFont typeface="+mj-lt"/>
              <a:buAutoNum type="arabicPeriod"/>
            </a:pPr>
            <a:r>
              <a:rPr lang="en-US" sz="2000" dirty="0"/>
              <a:t>Go to the Administration Area on MMS.  </a:t>
            </a:r>
          </a:p>
          <a:p>
            <a:pPr marL="799465" lvl="1" indent="-342900">
              <a:buFont typeface="+mj-lt"/>
              <a:buAutoNum type="arabicPeriod"/>
            </a:pPr>
            <a:r>
              <a:rPr lang="en-US" sz="2000" dirty="0">
                <a:latin typeface="Goudy Old Style"/>
              </a:rPr>
              <a:t>Select “Create and Submit a Special Membership Application.”</a:t>
            </a:r>
            <a:endParaRPr lang="en-US" sz="2000" dirty="0"/>
          </a:p>
          <a:p>
            <a:pPr marL="800089" lvl="1" indent="-342900">
              <a:buFont typeface="+mj-lt"/>
              <a:buAutoNum type="arabicPeriod"/>
            </a:pPr>
            <a:r>
              <a:rPr lang="en-US" sz="2000" dirty="0"/>
              <a:t>Complete the form with all information and submit.</a:t>
            </a:r>
          </a:p>
          <a:p>
            <a:pPr marL="457189" lvl="1" indent="0">
              <a:buNone/>
            </a:pPr>
            <a:r>
              <a:rPr lang="en-US" sz="2000" i="1" dirty="0"/>
              <a:t>Because the advisor is completing the form, the advisor will receive confirmation from the system that application has been received.</a:t>
            </a:r>
          </a:p>
          <a:p>
            <a:pPr marL="0" indent="0">
              <a:buNone/>
            </a:pPr>
            <a:endParaRPr lang="en-US" dirty="0"/>
          </a:p>
        </p:txBody>
      </p:sp>
    </p:spTree>
    <p:extLst>
      <p:ext uri="{BB962C8B-B14F-4D97-AF65-F5344CB8AC3E}">
        <p14:creationId xmlns:p14="http://schemas.microsoft.com/office/powerpoint/2010/main" val="24375875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Publish the Application</a:t>
            </a:r>
          </a:p>
        </p:txBody>
      </p:sp>
      <p:sp>
        <p:nvSpPr>
          <p:cNvPr id="3" name="Content Placeholder 2"/>
          <p:cNvSpPr>
            <a:spLocks noGrp="1"/>
          </p:cNvSpPr>
          <p:nvPr>
            <p:ph idx="1"/>
          </p:nvPr>
        </p:nvSpPr>
        <p:spPr>
          <a:xfrm>
            <a:off x="1484311" y="2133599"/>
            <a:ext cx="6866060" cy="3609976"/>
          </a:xfrm>
        </p:spPr>
        <p:txBody>
          <a:bodyPr vert="horz" lIns="0" tIns="45720" rIns="0" bIns="45720" rtlCol="0" anchor="t">
            <a:normAutofit/>
          </a:bodyPr>
          <a:lstStyle/>
          <a:p>
            <a:r>
              <a:rPr lang="en-US" dirty="0"/>
              <a:t>Once you have customized all fields, select Submit. The changes will occur immediately.</a:t>
            </a:r>
          </a:p>
          <a:p>
            <a:r>
              <a:rPr lang="en-US" dirty="0">
                <a:latin typeface="Goudy Old Style"/>
              </a:rPr>
              <a:t>To review the new application, Return to the login/application (membership.odk.org)</a:t>
            </a:r>
          </a:p>
          <a:p>
            <a:r>
              <a:rPr lang="en-US" dirty="0">
                <a:solidFill>
                  <a:srgbClr val="C00000"/>
                </a:solidFill>
              </a:rPr>
              <a:t>Remember, you </a:t>
            </a:r>
            <a:r>
              <a:rPr lang="en-US" b="1" dirty="0">
                <a:solidFill>
                  <a:srgbClr val="C00000"/>
                </a:solidFill>
              </a:rPr>
              <a:t>must select </a:t>
            </a:r>
            <a:r>
              <a:rPr lang="en-US" dirty="0">
                <a:solidFill>
                  <a:srgbClr val="C00000"/>
                </a:solidFill>
              </a:rPr>
              <a:t>a circle AND a class for to review the application for your circle. (see slide 12)</a:t>
            </a:r>
          </a:p>
        </p:txBody>
      </p:sp>
      <p:sp>
        <p:nvSpPr>
          <p:cNvPr id="4" name="Date Placeholder 3"/>
          <p:cNvSpPr>
            <a:spLocks noGrp="1"/>
          </p:cNvSpPr>
          <p:nvPr>
            <p:ph type="dt" sz="half" idx="10"/>
          </p:nvPr>
        </p:nvSpPr>
        <p:spPr/>
        <p:txBody>
          <a:bodyPr/>
          <a:lstStyle/>
          <a:p>
            <a:pPr algn="ctr"/>
            <a:r>
              <a:rPr lang="en-US"/>
              <a:t>Revised: March 2022</a:t>
            </a:r>
            <a:endParaRPr lang="en-US" dirty="0"/>
          </a:p>
        </p:txBody>
      </p:sp>
      <p:sp>
        <p:nvSpPr>
          <p:cNvPr id="5" name="Footer Placeholder 4"/>
          <p:cNvSpPr>
            <a:spLocks noGrp="1"/>
          </p:cNvSpPr>
          <p:nvPr>
            <p:ph type="ftr" sz="quarter" idx="11"/>
          </p:nvPr>
        </p:nvSpPr>
        <p:spPr/>
        <p:txBody>
          <a:bodyPr/>
          <a:lstStyle/>
          <a:p>
            <a:pPr algn="ctr"/>
            <a:r>
              <a:rPr lang="en-US"/>
              <a:t>Copyright © 2021. All Rights Reserved.</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21</a:t>
            </a:fld>
            <a:endParaRPr lang="en-US" dirty="0"/>
          </a:p>
        </p:txBody>
      </p:sp>
      <p:pic>
        <p:nvPicPr>
          <p:cNvPr id="12" name="Picture 11">
            <a:extLst>
              <a:ext uri="{FF2B5EF4-FFF2-40B4-BE49-F238E27FC236}">
                <a16:creationId xmlns:a16="http://schemas.microsoft.com/office/drawing/2014/main" id="{E3194E5C-4671-43A6-81DD-3BCE29203234}"/>
              </a:ext>
            </a:extLst>
          </p:cNvPr>
          <p:cNvPicPr>
            <a:picLocks noChangeAspect="1"/>
          </p:cNvPicPr>
          <p:nvPr/>
        </p:nvPicPr>
        <p:blipFill>
          <a:blip r:embed="rId2"/>
          <a:stretch>
            <a:fillRect/>
          </a:stretch>
        </p:blipFill>
        <p:spPr>
          <a:xfrm>
            <a:off x="8335194" y="3874341"/>
            <a:ext cx="3063197" cy="1419217"/>
          </a:xfrm>
          <a:prstGeom prst="rect">
            <a:avLst/>
          </a:prstGeom>
        </p:spPr>
      </p:pic>
      <p:sp>
        <p:nvSpPr>
          <p:cNvPr id="8" name="Left Arrow 7"/>
          <p:cNvSpPr/>
          <p:nvPr/>
        </p:nvSpPr>
        <p:spPr>
          <a:xfrm>
            <a:off x="9238004" y="4858468"/>
            <a:ext cx="1681791" cy="293299"/>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183018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Application Review and Approval</a:t>
            </a:r>
          </a:p>
        </p:txBody>
      </p:sp>
      <p:sp>
        <p:nvSpPr>
          <p:cNvPr id="9" name="Text Placeholder 8"/>
          <p:cNvSpPr>
            <a:spLocks noGrp="1"/>
          </p:cNvSpPr>
          <p:nvPr>
            <p:ph type="body" idx="1"/>
          </p:nvPr>
        </p:nvSpPr>
        <p:spPr/>
        <p:txBody>
          <a:bodyPr/>
          <a:lstStyle/>
          <a:p>
            <a:r>
              <a:rPr lang="en-US" cap="small" dirty="0"/>
              <a:t>Three Steps to Application Processing</a:t>
            </a:r>
          </a:p>
        </p:txBody>
      </p:sp>
      <p:sp>
        <p:nvSpPr>
          <p:cNvPr id="5" name="Date Placeholder 4"/>
          <p:cNvSpPr>
            <a:spLocks noGrp="1"/>
          </p:cNvSpPr>
          <p:nvPr>
            <p:ph type="dt" sz="half" idx="10"/>
          </p:nvPr>
        </p:nvSpPr>
        <p:spPr/>
        <p:txBody>
          <a:bodyPr/>
          <a:lstStyle/>
          <a:p>
            <a:pPr algn="ctr"/>
            <a:r>
              <a:rPr lang="en-US"/>
              <a:t>Revised: March 2022</a:t>
            </a:r>
            <a:endParaRPr lang="en-US" dirty="0"/>
          </a:p>
        </p:txBody>
      </p:sp>
      <p:sp>
        <p:nvSpPr>
          <p:cNvPr id="6" name="Footer Placeholder 5"/>
          <p:cNvSpPr>
            <a:spLocks noGrp="1"/>
          </p:cNvSpPr>
          <p:nvPr>
            <p:ph type="ftr" sz="quarter" idx="11"/>
          </p:nvPr>
        </p:nvSpPr>
        <p:spPr/>
        <p:txBody>
          <a:bodyPr/>
          <a:lstStyle/>
          <a:p>
            <a:pPr algn="ctr"/>
            <a:r>
              <a:rPr lang="en-US"/>
              <a:t>Copyright © 2021. All Rights Reserved.</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22</a:t>
            </a:fld>
            <a:endParaRPr lang="en-US" dirty="0"/>
          </a:p>
        </p:txBody>
      </p:sp>
    </p:spTree>
    <p:extLst>
      <p:ext uri="{BB962C8B-B14F-4D97-AF65-F5344CB8AC3E}">
        <p14:creationId xmlns:p14="http://schemas.microsoft.com/office/powerpoint/2010/main" val="33387329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Application Review and Approval</a:t>
            </a:r>
          </a:p>
        </p:txBody>
      </p:sp>
      <p:sp>
        <p:nvSpPr>
          <p:cNvPr id="3" name="Content Placeholder 2"/>
          <p:cNvSpPr>
            <a:spLocks noGrp="1"/>
          </p:cNvSpPr>
          <p:nvPr>
            <p:ph idx="1"/>
          </p:nvPr>
        </p:nvSpPr>
        <p:spPr>
          <a:xfrm>
            <a:off x="615297" y="1847852"/>
            <a:ext cx="7480953" cy="4351338"/>
          </a:xfrm>
        </p:spPr>
        <p:txBody>
          <a:bodyPr vert="horz" lIns="0" tIns="45720" rIns="0" bIns="45720" rtlCol="0" anchor="t">
            <a:normAutofit fontScale="85000" lnSpcReduction="20000"/>
          </a:bodyPr>
          <a:lstStyle/>
          <a:p>
            <a:pPr>
              <a:lnSpc>
                <a:spcPct val="120000"/>
              </a:lnSpc>
            </a:pPr>
            <a:r>
              <a:rPr lang="en-US" dirty="0"/>
              <a:t>There are 4 steps in the Application Review and Approval Process:</a:t>
            </a:r>
          </a:p>
          <a:p>
            <a:pPr lvl="1">
              <a:lnSpc>
                <a:spcPct val="120000"/>
              </a:lnSpc>
            </a:pPr>
            <a:r>
              <a:rPr lang="en-US" dirty="0"/>
              <a:t>Step 1 - Review Applications</a:t>
            </a:r>
          </a:p>
          <a:p>
            <a:pPr lvl="1">
              <a:lnSpc>
                <a:spcPct val="120000"/>
              </a:lnSpc>
            </a:pPr>
            <a:r>
              <a:rPr lang="en-US" dirty="0"/>
              <a:t>Step 2 - Accept/Reject Applications</a:t>
            </a:r>
          </a:p>
          <a:p>
            <a:pPr lvl="1">
              <a:lnSpc>
                <a:spcPct val="120000"/>
              </a:lnSpc>
            </a:pPr>
            <a:r>
              <a:rPr lang="en-US" dirty="0"/>
              <a:t>Step 3 - Verify Payment and Approve for Membership</a:t>
            </a:r>
          </a:p>
          <a:p>
            <a:pPr lvl="1">
              <a:lnSpc>
                <a:spcPct val="120000"/>
              </a:lnSpc>
            </a:pPr>
            <a:r>
              <a:rPr lang="en-US" dirty="0"/>
              <a:t>Step 4 – Submit the Certificate Order</a:t>
            </a:r>
          </a:p>
          <a:p>
            <a:pPr>
              <a:lnSpc>
                <a:spcPct val="120000"/>
              </a:lnSpc>
            </a:pPr>
            <a:r>
              <a:rPr lang="en-US" b="1" dirty="0">
                <a:latin typeface="Goudy Old Style"/>
              </a:rPr>
              <a:t>For on-campus or in-person initiation ceremonies</a:t>
            </a:r>
            <a:r>
              <a:rPr lang="en-US" dirty="0">
                <a:latin typeface="Goudy Old Style"/>
              </a:rPr>
              <a:t>: All of these steps should be completed no less than 14 calendar days prior to your initiation ceremony.  This ensures that </a:t>
            </a:r>
            <a:r>
              <a:rPr lang="en-US" dirty="0">
                <a:latin typeface="Symbol"/>
                <a:sym typeface="Symbol"/>
              </a:rPr>
              <a:t>ODK</a:t>
            </a:r>
            <a:r>
              <a:rPr lang="en-US" dirty="0">
                <a:latin typeface="Goudy Old Style"/>
              </a:rPr>
              <a:t> can process your order, print certificates, and ship them to you in time.  Many times this takes less than 14 days.  </a:t>
            </a:r>
            <a:endParaRPr lang="en-US" dirty="0"/>
          </a:p>
          <a:p>
            <a:pPr>
              <a:lnSpc>
                <a:spcPct val="120000"/>
              </a:lnSpc>
            </a:pPr>
            <a:r>
              <a:rPr lang="en-US" dirty="0"/>
              <a:t>Only faculty advisors and circle coordinators are permitted to access applications.  Applications can be printed for officers or committee to review.</a:t>
            </a:r>
          </a:p>
          <a:p>
            <a:pPr>
              <a:lnSpc>
                <a:spcPct val="120000"/>
              </a:lnSpc>
            </a:pPr>
            <a:r>
              <a:rPr lang="en-US" dirty="0"/>
              <a:t>Advisors can download a spreadsheet of application information to provide to officers or committee as well.</a:t>
            </a:r>
          </a:p>
          <a:p>
            <a:endParaRPr lang="en-US" dirty="0"/>
          </a:p>
        </p:txBody>
      </p:sp>
      <p:sp>
        <p:nvSpPr>
          <p:cNvPr id="8" name="Date Placeholder 7"/>
          <p:cNvSpPr>
            <a:spLocks noGrp="1"/>
          </p:cNvSpPr>
          <p:nvPr>
            <p:ph type="dt" sz="half" idx="10"/>
          </p:nvPr>
        </p:nvSpPr>
        <p:spPr/>
        <p:txBody>
          <a:bodyPr/>
          <a:lstStyle/>
          <a:p>
            <a:r>
              <a:rPr lang="en-US"/>
              <a:t>Revised: March 2022</a:t>
            </a:r>
            <a:endParaRPr lang="en-US" dirty="0"/>
          </a:p>
        </p:txBody>
      </p:sp>
      <p:sp>
        <p:nvSpPr>
          <p:cNvPr id="7" name="Footer Placeholder 6"/>
          <p:cNvSpPr>
            <a:spLocks noGrp="1"/>
          </p:cNvSpPr>
          <p:nvPr>
            <p:ph type="ftr" sz="quarter" idx="11"/>
          </p:nvPr>
        </p:nvSpPr>
        <p:spPr/>
        <p:txBody>
          <a:bodyPr/>
          <a:lstStyle/>
          <a:p>
            <a:pPr algn="ctr"/>
            <a:r>
              <a:rPr lang="en-US"/>
              <a:t>Copyright © 2021. All Rights Reserved.</a:t>
            </a:r>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23</a:t>
            </a:fld>
            <a:endParaRPr lang="en-US" dirty="0"/>
          </a:p>
        </p:txBody>
      </p:sp>
      <p:sp>
        <p:nvSpPr>
          <p:cNvPr id="4" name="Rectangle 3"/>
          <p:cNvSpPr/>
          <p:nvPr/>
        </p:nvSpPr>
        <p:spPr>
          <a:xfrm>
            <a:off x="8625623" y="1847852"/>
            <a:ext cx="3248025" cy="4139659"/>
          </a:xfrm>
          <a:prstGeom prst="rect">
            <a:avLst/>
          </a:prstGeom>
        </p:spPr>
        <p:txBody>
          <a:bodyPr wrap="square">
            <a:spAutoFit/>
          </a:bodyPr>
          <a:lstStyle/>
          <a:p>
            <a:pPr>
              <a:lnSpc>
                <a:spcPct val="110000"/>
              </a:lnSpc>
              <a:defRPr/>
            </a:pPr>
            <a:r>
              <a:rPr lang="en-US" altLang="en-US" sz="1600" b="1" dirty="0">
                <a:latin typeface="Goudy Old Style" panose="02020502050305020303" pitchFamily="18" charset="0"/>
              </a:rPr>
              <a:t>IMPORTANT NOTICE: </a:t>
            </a:r>
            <a:r>
              <a:rPr lang="en-US" sz="1600" b="1" dirty="0">
                <a:solidFill>
                  <a:srgbClr val="FF0000"/>
                </a:solidFill>
                <a:latin typeface="Goudy Old Style" panose="02020502050305020303" pitchFamily="18" charset="0"/>
              </a:rPr>
              <a:t>Circle advisors or other members of the circle </a:t>
            </a:r>
            <a:r>
              <a:rPr lang="en-US" sz="1600" b="1" u="sng" dirty="0">
                <a:solidFill>
                  <a:srgbClr val="FF0000"/>
                </a:solidFill>
                <a:latin typeface="Goudy Old Style" panose="02020502050305020303" pitchFamily="18" charset="0"/>
              </a:rPr>
              <a:t>are not permitted to complete an application for the initiate</a:t>
            </a:r>
            <a:r>
              <a:rPr lang="en-US" sz="1600" b="1" dirty="0">
                <a:solidFill>
                  <a:srgbClr val="FF0000"/>
                </a:solidFill>
                <a:latin typeface="Goudy Old Style" panose="02020502050305020303" pitchFamily="18" charset="0"/>
              </a:rPr>
              <a:t>.  </a:t>
            </a:r>
            <a:r>
              <a:rPr lang="en-US" sz="1600" b="1" dirty="0">
                <a:latin typeface="Goudy Old Style" panose="02020502050305020303" pitchFamily="18" charset="0"/>
              </a:rPr>
              <a:t>This includes FACULTY/STAFF and ALUMNI because the application constitutes a contract and includes permissions that must be accepted by the member. A third party may no longer complete the application for the initiate.  Honoris Causa and Special Inductions can be completed by a third party but MUST include all required information accurately submitted.</a:t>
            </a:r>
            <a:endParaRPr lang="en-US" sz="1600" dirty="0">
              <a:latin typeface="Goudy Old Style" panose="02020502050305020303" pitchFamily="18" charset="0"/>
            </a:endParaRPr>
          </a:p>
        </p:txBody>
      </p:sp>
    </p:spTree>
    <p:extLst>
      <p:ext uri="{BB962C8B-B14F-4D97-AF65-F5344CB8AC3E}">
        <p14:creationId xmlns:p14="http://schemas.microsoft.com/office/powerpoint/2010/main" val="21383088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idx="1"/>
          </p:nvPr>
        </p:nvSpPr>
        <p:spPr>
          <a:xfrm>
            <a:off x="615298" y="1836737"/>
            <a:ext cx="6225449" cy="4373563"/>
          </a:xfrm>
        </p:spPr>
        <p:txBody>
          <a:bodyPr vert="horz" lIns="0" tIns="45720" rIns="0" bIns="45720" rtlCol="0" anchor="t">
            <a:normAutofit fontScale="85000" lnSpcReduction="10000"/>
          </a:bodyPr>
          <a:lstStyle/>
          <a:p>
            <a:pPr>
              <a:lnSpc>
                <a:spcPct val="110000"/>
              </a:lnSpc>
              <a:defRPr/>
            </a:pPr>
            <a:r>
              <a:rPr lang="en-US" altLang="en-US" dirty="0">
                <a:latin typeface="Goudy Old Style"/>
              </a:rPr>
              <a:t>The Membership Application form is designed to be processed online. </a:t>
            </a:r>
            <a:endParaRPr lang="en-US" altLang="en-US" dirty="0">
              <a:latin typeface="Goudy Old Style" panose="02020502050305020303" pitchFamily="18" charset="0"/>
            </a:endParaRPr>
          </a:p>
          <a:p>
            <a:pPr>
              <a:lnSpc>
                <a:spcPct val="110000"/>
              </a:lnSpc>
              <a:defRPr/>
            </a:pPr>
            <a:r>
              <a:rPr lang="en-US" altLang="en-US" dirty="0">
                <a:latin typeface="Goudy Old Style" panose="02020502050305020303" pitchFamily="18" charset="0"/>
              </a:rPr>
              <a:t>When an application is submitted it will be made available for review by the circle advisors at the circle where the member is applying.  </a:t>
            </a:r>
            <a:r>
              <a:rPr lang="en-US" altLang="en-US" u="sng" dirty="0">
                <a:latin typeface="Goudy Old Style" panose="02020502050305020303" pitchFamily="18" charset="0"/>
              </a:rPr>
              <a:t>Email notification is not given unless you specifically request for this to be turned on in your profile.</a:t>
            </a:r>
          </a:p>
          <a:p>
            <a:pPr>
              <a:lnSpc>
                <a:spcPct val="110000"/>
              </a:lnSpc>
              <a:defRPr/>
            </a:pPr>
            <a:r>
              <a:rPr lang="en-US" altLang="en-US" dirty="0">
                <a:latin typeface="Goudy Old Style" panose="02020502050305020303" pitchFamily="18" charset="0"/>
              </a:rPr>
              <a:t>To review submitted applications: </a:t>
            </a:r>
          </a:p>
          <a:p>
            <a:pPr marL="914388" lvl="1" indent="-457200">
              <a:lnSpc>
                <a:spcPct val="110000"/>
              </a:lnSpc>
              <a:buFont typeface="+mj-lt"/>
              <a:buAutoNum type="arabicPeriod"/>
              <a:defRPr/>
            </a:pPr>
            <a:r>
              <a:rPr lang="en-US" altLang="en-US" sz="2200" dirty="0">
                <a:latin typeface="Goudy Old Style" panose="02020502050305020303" pitchFamily="18" charset="0"/>
              </a:rPr>
              <a:t>Go to MMS and login.</a:t>
            </a:r>
          </a:p>
          <a:p>
            <a:pPr marL="914388" lvl="1" indent="-457200">
              <a:lnSpc>
                <a:spcPct val="110000"/>
              </a:lnSpc>
              <a:buFont typeface="+mj-lt"/>
              <a:buAutoNum type="arabicPeriod"/>
              <a:defRPr/>
            </a:pPr>
            <a:r>
              <a:rPr lang="en-US" altLang="en-US" sz="2200" dirty="0">
                <a:latin typeface="Goudy Old Style" panose="02020502050305020303" pitchFamily="18" charset="0"/>
              </a:rPr>
              <a:t>Go to Circle Admin Page. Click on the “Application Management” </a:t>
            </a:r>
          </a:p>
          <a:p>
            <a:pPr marL="914388" lvl="1" indent="-457200">
              <a:lnSpc>
                <a:spcPct val="110000"/>
              </a:lnSpc>
              <a:buFont typeface="+mj-lt"/>
              <a:buAutoNum type="arabicPeriod"/>
              <a:defRPr/>
            </a:pPr>
            <a:r>
              <a:rPr lang="en-US" altLang="en-US" sz="2200" dirty="0">
                <a:latin typeface="Goudy Old Style" panose="02020502050305020303" pitchFamily="18" charset="0"/>
              </a:rPr>
              <a:t>On this page you will notice the bold “Unhandled (UNH).” This means that the application has not been approved or rejected. </a:t>
            </a:r>
          </a:p>
          <a:p>
            <a:pPr marL="914388" lvl="1" indent="-457200">
              <a:lnSpc>
                <a:spcPct val="110000"/>
              </a:lnSpc>
              <a:buFont typeface="+mj-lt"/>
              <a:buAutoNum type="arabicPeriod"/>
              <a:defRPr/>
            </a:pPr>
            <a:r>
              <a:rPr lang="en-US" altLang="en-US" sz="2200" dirty="0">
                <a:latin typeface="Goudy Old Style" panose="02020502050305020303" pitchFamily="18" charset="0"/>
              </a:rPr>
              <a:t>Select the name to view the submitted application. </a:t>
            </a:r>
          </a:p>
        </p:txBody>
      </p:sp>
      <p:sp>
        <p:nvSpPr>
          <p:cNvPr id="2" name="Title 1"/>
          <p:cNvSpPr>
            <a:spLocks noGrp="1"/>
          </p:cNvSpPr>
          <p:nvPr>
            <p:ph type="title"/>
          </p:nvPr>
        </p:nvSpPr>
        <p:spPr/>
        <p:txBody>
          <a:bodyPr/>
          <a:lstStyle/>
          <a:p>
            <a:r>
              <a:rPr lang="en-US" dirty="0"/>
              <a:t>Step 1: Application Review</a:t>
            </a:r>
          </a:p>
        </p:txBody>
      </p:sp>
      <p:sp>
        <p:nvSpPr>
          <p:cNvPr id="4" name="Date Placeholder 3"/>
          <p:cNvSpPr>
            <a:spLocks noGrp="1"/>
          </p:cNvSpPr>
          <p:nvPr>
            <p:ph type="dt" sz="half" idx="10"/>
          </p:nvPr>
        </p:nvSpPr>
        <p:spPr/>
        <p:txBody>
          <a:bodyPr/>
          <a:lstStyle/>
          <a:p>
            <a:r>
              <a:rPr lang="en-US"/>
              <a:t>Revised: March 2022</a:t>
            </a:r>
            <a:endParaRPr lang="en-US" dirty="0"/>
          </a:p>
        </p:txBody>
      </p:sp>
      <p:sp>
        <p:nvSpPr>
          <p:cNvPr id="3" name="Footer Placeholder 2"/>
          <p:cNvSpPr>
            <a:spLocks noGrp="1"/>
          </p:cNvSpPr>
          <p:nvPr>
            <p:ph type="ftr" sz="quarter" idx="11"/>
          </p:nvPr>
        </p:nvSpPr>
        <p:spPr/>
        <p:txBody>
          <a:bodyPr/>
          <a:lstStyle/>
          <a:p>
            <a:pPr algn="ctr"/>
            <a:r>
              <a:rPr lang="en-US"/>
              <a:t>Copyright © 2021. All Rights Reserved.</a:t>
            </a:r>
            <a:endParaRPr lang="en-US" dirty="0"/>
          </a:p>
        </p:txBody>
      </p:sp>
      <p:sp>
        <p:nvSpPr>
          <p:cNvPr id="8" name="Slide Number Placeholder 7"/>
          <p:cNvSpPr>
            <a:spLocks noGrp="1"/>
          </p:cNvSpPr>
          <p:nvPr>
            <p:ph type="sldNum" sz="quarter" idx="12"/>
          </p:nvPr>
        </p:nvSpPr>
        <p:spPr/>
        <p:txBody>
          <a:bodyPr/>
          <a:lstStyle/>
          <a:p>
            <a:fld id="{D57F1E4F-1CFF-5643-939E-217C01CDF565}" type="slidenum">
              <a:rPr lang="en-US" smtClean="0"/>
              <a:pPr/>
              <a:t>24</a:t>
            </a:fld>
            <a:endParaRPr lang="en-US" dirty="0"/>
          </a:p>
        </p:txBody>
      </p:sp>
      <p:sp>
        <p:nvSpPr>
          <p:cNvPr id="24" name="Oval 23"/>
          <p:cNvSpPr/>
          <p:nvPr/>
        </p:nvSpPr>
        <p:spPr>
          <a:xfrm>
            <a:off x="5036401" y="4755381"/>
            <a:ext cx="1406879" cy="47859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2481088" y="5749195"/>
            <a:ext cx="569343" cy="3450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6DA061C1-11EA-4643-ADF4-23BA169C58CC}"/>
              </a:ext>
            </a:extLst>
          </p:cNvPr>
          <p:cNvPicPr>
            <a:picLocks noChangeAspect="1"/>
          </p:cNvPicPr>
          <p:nvPr/>
        </p:nvPicPr>
        <p:blipFill>
          <a:blip r:embed="rId2"/>
          <a:stretch>
            <a:fillRect/>
          </a:stretch>
        </p:blipFill>
        <p:spPr>
          <a:xfrm>
            <a:off x="6840747" y="2981946"/>
            <a:ext cx="5138749" cy="2939777"/>
          </a:xfrm>
          <a:prstGeom prst="rect">
            <a:avLst/>
          </a:prstGeom>
        </p:spPr>
      </p:pic>
      <p:sp>
        <p:nvSpPr>
          <p:cNvPr id="25" name="Oval 24"/>
          <p:cNvSpPr/>
          <p:nvPr/>
        </p:nvSpPr>
        <p:spPr>
          <a:xfrm>
            <a:off x="9410121" y="3429000"/>
            <a:ext cx="690114" cy="34505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6840747" y="4106778"/>
            <a:ext cx="569343" cy="3450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921062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Step 2: Accept or Reject</a:t>
            </a:r>
          </a:p>
        </p:txBody>
      </p:sp>
      <p:sp>
        <p:nvSpPr>
          <p:cNvPr id="4" name="Date Placeholder 3"/>
          <p:cNvSpPr>
            <a:spLocks noGrp="1"/>
          </p:cNvSpPr>
          <p:nvPr>
            <p:ph type="dt" sz="half" idx="10"/>
          </p:nvPr>
        </p:nvSpPr>
        <p:spPr/>
        <p:txBody>
          <a:bodyPr/>
          <a:lstStyle/>
          <a:p>
            <a:pPr algn="ctr"/>
            <a:r>
              <a:rPr lang="en-US"/>
              <a:t>Revised: March 2022</a:t>
            </a:r>
            <a:endParaRPr lang="en-US" dirty="0"/>
          </a:p>
        </p:txBody>
      </p:sp>
      <p:sp>
        <p:nvSpPr>
          <p:cNvPr id="5" name="Footer Placeholder 4"/>
          <p:cNvSpPr>
            <a:spLocks noGrp="1"/>
          </p:cNvSpPr>
          <p:nvPr>
            <p:ph type="ftr" sz="quarter" idx="11"/>
          </p:nvPr>
        </p:nvSpPr>
        <p:spPr/>
        <p:txBody>
          <a:bodyPr/>
          <a:lstStyle/>
          <a:p>
            <a:pPr algn="ctr"/>
            <a:r>
              <a:rPr lang="en-US"/>
              <a:t>Copyright © 2021. All Rights Reserved.</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25</a:t>
            </a:fld>
            <a:endParaRPr lang="en-US" dirty="0"/>
          </a:p>
        </p:txBody>
      </p:sp>
      <p:sp>
        <p:nvSpPr>
          <p:cNvPr id="10" name="TextBox 9"/>
          <p:cNvSpPr txBox="1"/>
          <p:nvPr/>
        </p:nvSpPr>
        <p:spPr>
          <a:xfrm>
            <a:off x="704850" y="2028825"/>
            <a:ext cx="5392737" cy="4524315"/>
          </a:xfrm>
          <a:prstGeom prst="rect">
            <a:avLst/>
          </a:prstGeom>
          <a:noFill/>
        </p:spPr>
        <p:txBody>
          <a:bodyPr wrap="square" lIns="91440" tIns="45720" rIns="91440" bIns="45720" rtlCol="0" anchor="t">
            <a:spAutoFit/>
          </a:bodyPr>
          <a:lstStyle/>
          <a:p>
            <a:r>
              <a:rPr lang="en-US" dirty="0">
                <a:latin typeface="Goudy Old Style"/>
              </a:rPr>
              <a:t>Each circle has its own process by which they review and vote on candidates for membership.  Circles may choose to print applications to PDF and post them for review, or print hard copies.</a:t>
            </a:r>
          </a:p>
          <a:p>
            <a:r>
              <a:rPr lang="en-US" dirty="0">
                <a:latin typeface="Goudy Old Style" panose="02020502050305020303" pitchFamily="18" charset="0"/>
              </a:rPr>
              <a:t>a. Select applications to print</a:t>
            </a:r>
          </a:p>
          <a:p>
            <a:r>
              <a:rPr lang="en-US" dirty="0">
                <a:latin typeface="Goudy Old Style" panose="02020502050305020303" pitchFamily="18" charset="0"/>
              </a:rPr>
              <a:t>b. Select print applications</a:t>
            </a:r>
          </a:p>
          <a:p>
            <a:endParaRPr lang="en-US" dirty="0">
              <a:latin typeface="Goudy Old Style" panose="02020502050305020303" pitchFamily="18" charset="0"/>
            </a:endParaRPr>
          </a:p>
          <a:p>
            <a:pPr marL="285750" indent="-285750">
              <a:buFont typeface="Arial" panose="020B0604020202020204" pitchFamily="34" charset="0"/>
              <a:buChar char="•"/>
            </a:pPr>
            <a:r>
              <a:rPr lang="en-US" dirty="0">
                <a:latin typeface="Goudy Old Style" panose="02020502050305020303" pitchFamily="18" charset="0"/>
              </a:rPr>
              <a:t>Once all applications have been reviewed and the circle has voted, return to the Application or to the Applications panel to </a:t>
            </a:r>
            <a:r>
              <a:rPr lang="en-US" u="sng" dirty="0">
                <a:latin typeface="Goudy Old Style" panose="02020502050305020303" pitchFamily="18" charset="0"/>
              </a:rPr>
              <a:t>Accept or Reject </a:t>
            </a:r>
            <a:r>
              <a:rPr lang="en-US" dirty="0">
                <a:latin typeface="Goudy Old Style" panose="02020502050305020303" pitchFamily="18" charset="0"/>
              </a:rPr>
              <a:t>each application.</a:t>
            </a:r>
          </a:p>
          <a:p>
            <a:pPr marL="285750" indent="-285750">
              <a:buFont typeface="Arial" panose="020B0604020202020204" pitchFamily="34" charset="0"/>
              <a:buChar char="•"/>
            </a:pPr>
            <a:r>
              <a:rPr lang="en-US" altLang="en-US" dirty="0">
                <a:latin typeface="Goudy Old Style" panose="02020502050305020303" pitchFamily="18" charset="0"/>
              </a:rPr>
              <a:t>Rejected applications will be stored on a page called Rejected Applications, while the approved applications will appear with the bold term “Accepted.” </a:t>
            </a:r>
          </a:p>
          <a:p>
            <a:endParaRPr lang="en-US" dirty="0"/>
          </a:p>
        </p:txBody>
      </p:sp>
      <p:sp>
        <p:nvSpPr>
          <p:cNvPr id="31" name="Rounded Rectangle 30"/>
          <p:cNvSpPr/>
          <p:nvPr/>
        </p:nvSpPr>
        <p:spPr>
          <a:xfrm>
            <a:off x="3048000" y="4513024"/>
            <a:ext cx="1544553" cy="281439"/>
          </a:xfrm>
          <a:prstGeom prst="roundRect">
            <a:avLst/>
          </a:prstGeom>
          <a:solidFill>
            <a:srgbClr val="FFFF00">
              <a:alpha val="32000"/>
            </a:srgb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ECF14085-9F4B-421D-A105-03C0D2E9AD8E}"/>
              </a:ext>
            </a:extLst>
          </p:cNvPr>
          <p:cNvPicPr>
            <a:picLocks noChangeAspect="1"/>
          </p:cNvPicPr>
          <p:nvPr/>
        </p:nvPicPr>
        <p:blipFill>
          <a:blip r:embed="rId2"/>
          <a:stretch>
            <a:fillRect/>
          </a:stretch>
        </p:blipFill>
        <p:spPr>
          <a:xfrm>
            <a:off x="6084848" y="2160851"/>
            <a:ext cx="5534162" cy="3073971"/>
          </a:xfrm>
          <a:prstGeom prst="rect">
            <a:avLst/>
          </a:prstGeom>
        </p:spPr>
      </p:pic>
      <p:sp>
        <p:nvSpPr>
          <p:cNvPr id="32" name="Rounded Rectangle 31"/>
          <p:cNvSpPr/>
          <p:nvPr/>
        </p:nvSpPr>
        <p:spPr>
          <a:xfrm>
            <a:off x="7527477" y="1296016"/>
            <a:ext cx="577861" cy="291465"/>
          </a:xfrm>
          <a:prstGeom prst="roundRect">
            <a:avLst/>
          </a:prstGeom>
          <a:solidFill>
            <a:srgbClr val="FFFF00">
              <a:alpha val="32000"/>
            </a:srgb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Arrow Connector 12"/>
          <p:cNvCxnSpPr>
            <a:cxnSpLocks/>
          </p:cNvCxnSpPr>
          <p:nvPr/>
        </p:nvCxnSpPr>
        <p:spPr>
          <a:xfrm flipV="1">
            <a:off x="3459192" y="2812444"/>
            <a:ext cx="4854298" cy="517353"/>
          </a:xfrm>
          <a:prstGeom prst="straightConnector1">
            <a:avLst/>
          </a:prstGeom>
          <a:ln w="1587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cxnSpLocks/>
          </p:cNvCxnSpPr>
          <p:nvPr/>
        </p:nvCxnSpPr>
        <p:spPr>
          <a:xfrm>
            <a:off x="3255146" y="3609617"/>
            <a:ext cx="3011430" cy="1321557"/>
          </a:xfrm>
          <a:prstGeom prst="straightConnector1">
            <a:avLst/>
          </a:prstGeom>
          <a:ln w="15875">
            <a:solidFill>
              <a:srgbClr val="C00000"/>
            </a:solidFill>
            <a:tailEnd type="triangle"/>
          </a:ln>
        </p:spPr>
        <p:style>
          <a:lnRef idx="1">
            <a:schemeClr val="accent1"/>
          </a:lnRef>
          <a:fillRef idx="0">
            <a:schemeClr val="accent1"/>
          </a:fillRef>
          <a:effectRef idx="0">
            <a:schemeClr val="accent1"/>
          </a:effectRef>
          <a:fontRef idx="minor">
            <a:schemeClr val="tx1"/>
          </a:fontRef>
        </p:style>
      </p:cxnSp>
      <p:pic>
        <p:nvPicPr>
          <p:cNvPr id="7" name="Content Placeholder 6"/>
          <p:cNvPicPr>
            <a:picLocks noGrp="1" noChangeAspect="1"/>
          </p:cNvPicPr>
          <p:nvPr>
            <p:ph idx="1"/>
          </p:nvPr>
        </p:nvPicPr>
        <p:blipFill>
          <a:blip r:embed="rId3"/>
          <a:stretch>
            <a:fillRect/>
          </a:stretch>
        </p:blipFill>
        <p:spPr>
          <a:xfrm>
            <a:off x="6563518" y="5018011"/>
            <a:ext cx="1470414" cy="1203788"/>
          </a:xfrm>
          <a:prstGeom prst="rect">
            <a:avLst/>
          </a:prstGeom>
          <a:ln w="15875">
            <a:solidFill>
              <a:schemeClr val="tx1"/>
            </a:solidFill>
          </a:ln>
        </p:spPr>
      </p:pic>
      <p:cxnSp>
        <p:nvCxnSpPr>
          <p:cNvPr id="23" name="Straight Arrow Connector 22"/>
          <p:cNvCxnSpPr>
            <a:cxnSpLocks/>
          </p:cNvCxnSpPr>
          <p:nvPr/>
        </p:nvCxnSpPr>
        <p:spPr>
          <a:xfrm flipV="1">
            <a:off x="4620084" y="3890906"/>
            <a:ext cx="4389692" cy="720261"/>
          </a:xfrm>
          <a:prstGeom prst="straightConnector1">
            <a:avLst/>
          </a:prstGeom>
          <a:ln w="15875">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774754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8040221" cy="1192891"/>
          </a:xfrm>
        </p:spPr>
        <p:txBody>
          <a:bodyPr>
            <a:normAutofit fontScale="90000"/>
          </a:bodyPr>
          <a:lstStyle/>
          <a:p>
            <a:r>
              <a:rPr lang="en-US" dirty="0"/>
              <a:t>Correcting the Information on a </a:t>
            </a:r>
            <a:br>
              <a:rPr lang="en-US" dirty="0"/>
            </a:br>
            <a:r>
              <a:rPr lang="en-US" dirty="0"/>
              <a:t>Membership Application</a:t>
            </a:r>
          </a:p>
        </p:txBody>
      </p:sp>
      <p:sp>
        <p:nvSpPr>
          <p:cNvPr id="3" name="Content Placeholder 2"/>
          <p:cNvSpPr>
            <a:spLocks noGrp="1"/>
          </p:cNvSpPr>
          <p:nvPr>
            <p:ph idx="1"/>
          </p:nvPr>
        </p:nvSpPr>
        <p:spPr>
          <a:xfrm>
            <a:off x="609600" y="2587924"/>
            <a:ext cx="11058258" cy="3528204"/>
          </a:xfrm>
        </p:spPr>
        <p:txBody>
          <a:bodyPr numCol="2">
            <a:normAutofit fontScale="92500" lnSpcReduction="10000"/>
          </a:bodyPr>
          <a:lstStyle/>
          <a:p>
            <a:pPr marL="514338" indent="-514338">
              <a:buFont typeface="+mj-lt"/>
              <a:buAutoNum type="arabicPeriod"/>
            </a:pPr>
            <a:r>
              <a:rPr lang="en-US" dirty="0"/>
              <a:t>Open the Membership Order Form</a:t>
            </a:r>
          </a:p>
          <a:p>
            <a:pPr marL="514338" indent="-514338">
              <a:buFont typeface="+mj-lt"/>
              <a:buAutoNum type="arabicPeriod"/>
            </a:pPr>
            <a:r>
              <a:rPr lang="en-US" dirty="0"/>
              <a:t>Select the Membership Summary </a:t>
            </a:r>
          </a:p>
          <a:p>
            <a:pPr marL="514338" indent="-514338">
              <a:buFont typeface="+mj-lt"/>
              <a:buAutoNum type="arabicPeriod"/>
            </a:pPr>
            <a:r>
              <a:rPr lang="en-US" dirty="0"/>
              <a:t>Select and Open the Member Application</a:t>
            </a:r>
          </a:p>
          <a:p>
            <a:pPr marL="514338" indent="-514338">
              <a:buFont typeface="+mj-lt"/>
              <a:buAutoNum type="arabicPeriod"/>
            </a:pPr>
            <a:r>
              <a:rPr lang="en-US" dirty="0"/>
              <a:t>Change the information (e.g. correct the name spelling)</a:t>
            </a:r>
          </a:p>
          <a:p>
            <a:pPr marL="514338" indent="-514338">
              <a:buFont typeface="+mj-lt"/>
              <a:buAutoNum type="arabicPeriod"/>
            </a:pPr>
            <a:r>
              <a:rPr lang="en-US" dirty="0"/>
              <a:t>Scroll to Bottom, Accept or Reject</a:t>
            </a:r>
          </a:p>
          <a:p>
            <a:pPr marL="514338" indent="-514338">
              <a:buFont typeface="+mj-lt"/>
              <a:buAutoNum type="arabicPeriod"/>
            </a:pPr>
            <a:r>
              <a:rPr lang="en-US" dirty="0"/>
              <a:t>Select </a:t>
            </a:r>
            <a:r>
              <a:rPr lang="en-US" b="1" dirty="0"/>
              <a:t>Save Changes</a:t>
            </a:r>
          </a:p>
          <a:p>
            <a:pPr marL="514338" indent="-514338">
              <a:buFont typeface="+mj-lt"/>
              <a:buAutoNum type="arabicPeriod"/>
            </a:pPr>
            <a:r>
              <a:rPr lang="en-US" dirty="0"/>
              <a:t>Return to the Application Management page.  Check to ensure the payment box is checked.</a:t>
            </a:r>
          </a:p>
          <a:p>
            <a:pPr marL="514338" indent="-514338">
              <a:buFont typeface="+mj-lt"/>
              <a:buAutoNum type="arabicPeriod"/>
            </a:pPr>
            <a:r>
              <a:rPr lang="en-US" dirty="0"/>
              <a:t>Complete the Certificate Order information again.</a:t>
            </a:r>
          </a:p>
          <a:p>
            <a:pPr marL="514338" indent="-514338">
              <a:buFont typeface="+mj-lt"/>
              <a:buAutoNum type="arabicPeriod"/>
            </a:pPr>
            <a:r>
              <a:rPr lang="en-US" dirty="0"/>
              <a:t>Double Check the Certificate Order to ensure Name has been added or removed from the order.</a:t>
            </a:r>
          </a:p>
          <a:p>
            <a:pPr marL="514338" indent="-514338">
              <a:buFont typeface="+mj-lt"/>
              <a:buAutoNum type="arabicPeriod"/>
            </a:pPr>
            <a:r>
              <a:rPr lang="en-US" dirty="0"/>
              <a:t>FINAL STEP:  </a:t>
            </a:r>
            <a:r>
              <a:rPr lang="en-US" b="1" dirty="0"/>
              <a:t>Notify ODK HQ that you have made any alterations IMMEDIATELY.</a:t>
            </a:r>
            <a:r>
              <a:rPr lang="en-US" dirty="0"/>
              <a:t> If you need to reject or accept a candidate AFTER you have submitted the final order, you must do this BEFORE the order is processed at the National Headquarters.</a:t>
            </a:r>
          </a:p>
          <a:p>
            <a:pPr marL="514338" indent="-514338">
              <a:buFont typeface="+mj-lt"/>
              <a:buAutoNum type="arabicPeriod"/>
            </a:pPr>
            <a:r>
              <a:rPr lang="en-US" dirty="0"/>
              <a:t>(We do not recommend this but it may be necessary if a student pays late or decides to drop out BEFORE we process the order.)</a:t>
            </a:r>
          </a:p>
        </p:txBody>
      </p:sp>
      <p:sp>
        <p:nvSpPr>
          <p:cNvPr id="10" name="Date Placeholder 9"/>
          <p:cNvSpPr>
            <a:spLocks noGrp="1"/>
          </p:cNvSpPr>
          <p:nvPr>
            <p:ph type="dt" sz="half" idx="10"/>
          </p:nvPr>
        </p:nvSpPr>
        <p:spPr/>
        <p:txBody>
          <a:bodyPr/>
          <a:lstStyle/>
          <a:p>
            <a:r>
              <a:rPr lang="en-US"/>
              <a:t>Revised: March 2022</a:t>
            </a:r>
            <a:endParaRPr lang="en-US" dirty="0"/>
          </a:p>
        </p:txBody>
      </p:sp>
      <p:sp>
        <p:nvSpPr>
          <p:cNvPr id="9" name="Footer Placeholder 8"/>
          <p:cNvSpPr>
            <a:spLocks noGrp="1"/>
          </p:cNvSpPr>
          <p:nvPr>
            <p:ph type="ftr" sz="quarter" idx="11"/>
          </p:nvPr>
        </p:nvSpPr>
        <p:spPr/>
        <p:txBody>
          <a:bodyPr/>
          <a:lstStyle/>
          <a:p>
            <a:pPr algn="ctr"/>
            <a:r>
              <a:rPr lang="en-US"/>
              <a:t>Copyright © 2021. All Rights Reserved.</a:t>
            </a:r>
            <a:endParaRPr lang="en-US" dirty="0"/>
          </a:p>
        </p:txBody>
      </p:sp>
      <p:sp>
        <p:nvSpPr>
          <p:cNvPr id="11" name="Slide Number Placeholder 10"/>
          <p:cNvSpPr>
            <a:spLocks noGrp="1"/>
          </p:cNvSpPr>
          <p:nvPr>
            <p:ph type="sldNum" sz="quarter" idx="12"/>
          </p:nvPr>
        </p:nvSpPr>
        <p:spPr/>
        <p:txBody>
          <a:bodyPr/>
          <a:lstStyle/>
          <a:p>
            <a:fld id="{D57F1E4F-1CFF-5643-939E-217C01CDF565}" type="slidenum">
              <a:rPr lang="en-US" smtClean="0"/>
              <a:pPr/>
              <a:t>26</a:t>
            </a:fld>
            <a:endParaRPr lang="en-US" dirty="0"/>
          </a:p>
        </p:txBody>
      </p:sp>
      <p:sp>
        <p:nvSpPr>
          <p:cNvPr id="5" name="TextBox 4"/>
          <p:cNvSpPr txBox="1"/>
          <p:nvPr/>
        </p:nvSpPr>
        <p:spPr>
          <a:xfrm>
            <a:off x="549442" y="1851129"/>
            <a:ext cx="10949796" cy="646331"/>
          </a:xfrm>
          <a:prstGeom prst="rect">
            <a:avLst/>
          </a:prstGeom>
          <a:noFill/>
        </p:spPr>
        <p:txBody>
          <a:bodyPr wrap="square" rtlCol="0">
            <a:spAutoFit/>
          </a:bodyPr>
          <a:lstStyle/>
          <a:p>
            <a:r>
              <a:rPr lang="en-US" dirty="0">
                <a:solidFill>
                  <a:schemeClr val="accent2">
                    <a:lumMod val="75000"/>
                  </a:schemeClr>
                </a:solidFill>
                <a:latin typeface="Goudy Old Style" panose="02020502050305020303" pitchFamily="18" charset="0"/>
              </a:rPr>
              <a:t>If you find a problem with information provided on a Membership Application, you can change the information BEFORE you submit the final order.</a:t>
            </a:r>
          </a:p>
        </p:txBody>
      </p:sp>
    </p:spTree>
    <p:extLst>
      <p:ext uri="{BB962C8B-B14F-4D97-AF65-F5344CB8AC3E}">
        <p14:creationId xmlns:p14="http://schemas.microsoft.com/office/powerpoint/2010/main" val="4100856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Step 3: Membership Payment</a:t>
            </a:r>
          </a:p>
        </p:txBody>
      </p:sp>
      <p:sp>
        <p:nvSpPr>
          <p:cNvPr id="3" name="Content Placeholder 2"/>
          <p:cNvSpPr>
            <a:spLocks noGrp="1"/>
          </p:cNvSpPr>
          <p:nvPr>
            <p:ph idx="1"/>
          </p:nvPr>
        </p:nvSpPr>
        <p:spPr/>
        <p:txBody>
          <a:bodyPr vert="horz" lIns="0" tIns="45720" rIns="0" bIns="45720" rtlCol="0" anchor="t">
            <a:normAutofit lnSpcReduction="10000"/>
          </a:bodyPr>
          <a:lstStyle/>
          <a:p>
            <a:pPr>
              <a:lnSpc>
                <a:spcPct val="110000"/>
              </a:lnSpc>
              <a:spcBef>
                <a:spcPts val="0"/>
              </a:spcBef>
            </a:pPr>
            <a:r>
              <a:rPr lang="en-US" altLang="en-US" dirty="0"/>
              <a:t>The circle is responsible to make sure each new member pays the national lifetime membership fee. There are two options:</a:t>
            </a:r>
          </a:p>
          <a:p>
            <a:pPr>
              <a:lnSpc>
                <a:spcPct val="110000"/>
              </a:lnSpc>
              <a:spcBef>
                <a:spcPts val="0"/>
              </a:spcBef>
            </a:pPr>
            <a:r>
              <a:rPr lang="en-US" altLang="en-US" b="1" u="sng" dirty="0">
                <a:latin typeface="Goudy Old Style"/>
              </a:rPr>
              <a:t>Circle Pays from Invoice:</a:t>
            </a:r>
            <a:r>
              <a:rPr lang="en-US" altLang="en-US" dirty="0">
                <a:latin typeface="Goudy Old Style"/>
              </a:rPr>
              <a:t> Each circle has the option to collect the fees from the initiate and remit a single check or credit card payment to the national headquarters.</a:t>
            </a:r>
          </a:p>
          <a:p>
            <a:pPr>
              <a:lnSpc>
                <a:spcPct val="110000"/>
              </a:lnSpc>
              <a:spcBef>
                <a:spcPts val="0"/>
              </a:spcBef>
            </a:pPr>
            <a:r>
              <a:rPr lang="en-US" altLang="en-US" b="1" u="sng" dirty="0">
                <a:latin typeface="Goudy Old Style"/>
              </a:rPr>
              <a:t>Initiates Pay via web form:</a:t>
            </a:r>
            <a:r>
              <a:rPr lang="en-US" altLang="en-US" dirty="0">
                <a:latin typeface="Goudy Old Style"/>
              </a:rPr>
              <a:t> Initiates can also pay online (</a:t>
            </a:r>
            <a:r>
              <a:rPr lang="en-US" dirty="0">
                <a:solidFill>
                  <a:schemeClr val="accent2">
                    <a:lumMod val="75000"/>
                  </a:schemeClr>
                </a:solidFill>
                <a:latin typeface="Goudy Old Style"/>
                <a:hlinkClick r:id="rId2">
                  <a:extLst>
                    <a:ext uri="{A12FA001-AC4F-418D-AE19-62706E023703}">
                      <ahyp:hlinkClr xmlns:ahyp="http://schemas.microsoft.com/office/drawing/2018/hyperlinkcolor" val="tx"/>
                    </a:ext>
                  </a:extLst>
                </a:hlinkClick>
              </a:rPr>
              <a:t>http://odk.org/national-membership-enrollment-and-payment/</a:t>
            </a:r>
            <a:r>
              <a:rPr lang="en-US" altLang="en-US" dirty="0">
                <a:solidFill>
                  <a:srgbClr val="404040"/>
                </a:solidFill>
                <a:latin typeface="Goudy Old Style"/>
              </a:rPr>
              <a:t>)</a:t>
            </a:r>
            <a:r>
              <a:rPr lang="en-US" altLang="en-US" dirty="0">
                <a:latin typeface="Goudy Old Style"/>
              </a:rPr>
              <a:t> but the circle is responsible for verifying that each new member has paid before the initiation date. </a:t>
            </a:r>
            <a:endParaRPr lang="en-US" altLang="en-US" dirty="0">
              <a:solidFill>
                <a:schemeClr val="accent2">
                  <a:lumMod val="75000"/>
                </a:schemeClr>
              </a:solidFill>
              <a:latin typeface="Goudy Old Style"/>
            </a:endParaRPr>
          </a:p>
          <a:p>
            <a:pPr>
              <a:lnSpc>
                <a:spcPct val="110000"/>
              </a:lnSpc>
              <a:spcBef>
                <a:spcPts val="0"/>
              </a:spcBef>
            </a:pPr>
            <a:endParaRPr lang="en-US" altLang="en-US" dirty="0">
              <a:latin typeface="Goudy Old Style"/>
            </a:endParaRPr>
          </a:p>
          <a:p>
            <a:pPr lvl="1">
              <a:lnSpc>
                <a:spcPct val="110000"/>
              </a:lnSpc>
              <a:spcBef>
                <a:spcPts val="0"/>
              </a:spcBef>
            </a:pPr>
            <a:r>
              <a:rPr lang="en-US" altLang="en-US" dirty="0"/>
              <a:t>We now have the ability to turn the payment system on and off for each circle.</a:t>
            </a:r>
          </a:p>
          <a:p>
            <a:pPr lvl="1">
              <a:lnSpc>
                <a:spcPct val="110000"/>
              </a:lnSpc>
              <a:spcBef>
                <a:spcPts val="0"/>
              </a:spcBef>
            </a:pPr>
            <a:r>
              <a:rPr lang="en-US" altLang="en-US" dirty="0"/>
              <a:t>Circles using the online payment system must notify the National Headquarters (</a:t>
            </a:r>
            <a:r>
              <a:rPr lang="en-US" altLang="en-US" dirty="0">
                <a:hlinkClick r:id="rId3"/>
              </a:rPr>
              <a:t>odknhdq@odk.org</a:t>
            </a:r>
            <a:r>
              <a:rPr lang="en-US" altLang="en-US" dirty="0"/>
              <a:t>) in advance.  </a:t>
            </a:r>
          </a:p>
          <a:p>
            <a:pPr marL="383540" lvl="1">
              <a:lnSpc>
                <a:spcPct val="110000"/>
              </a:lnSpc>
              <a:spcBef>
                <a:spcPts val="0"/>
              </a:spcBef>
            </a:pPr>
            <a:r>
              <a:rPr lang="en-US" altLang="en-US" dirty="0">
                <a:latin typeface="Goudy Old Style"/>
              </a:rPr>
              <a:t>All payment systems will be set to </a:t>
            </a:r>
            <a:r>
              <a:rPr lang="en-US" altLang="en-US" b="1" dirty="0">
                <a:latin typeface="Goudy Old Style"/>
              </a:rPr>
              <a:t>off</a:t>
            </a:r>
            <a:r>
              <a:rPr lang="en-US" altLang="en-US" dirty="0">
                <a:latin typeface="Goudy Old Style"/>
              </a:rPr>
              <a:t> until </a:t>
            </a:r>
            <a:r>
              <a:rPr lang="en-US" sz="1800" dirty="0">
                <a:latin typeface="Symbol" panose="05050102010706020507" pitchFamily="18" charset="2"/>
              </a:rPr>
              <a:t>ODK </a:t>
            </a:r>
            <a:r>
              <a:rPr lang="en-US" altLang="en-US" dirty="0">
                <a:latin typeface="Goudy Old Style"/>
              </a:rPr>
              <a:t>HQ is instructed to start accepting payments.  As soon as the certificate order is submitted, the payment portal will be turned off.</a:t>
            </a:r>
          </a:p>
          <a:p>
            <a:pPr>
              <a:lnSpc>
                <a:spcPct val="110000"/>
              </a:lnSpc>
              <a:spcBef>
                <a:spcPts val="0"/>
              </a:spcBef>
            </a:pPr>
            <a:endParaRPr lang="en-US" altLang="en-US" dirty="0"/>
          </a:p>
          <a:p>
            <a:pPr>
              <a:lnSpc>
                <a:spcPct val="110000"/>
              </a:lnSpc>
              <a:spcBef>
                <a:spcPts val="0"/>
              </a:spcBef>
            </a:pPr>
            <a:endParaRPr lang="en-US" altLang="en-US" dirty="0"/>
          </a:p>
          <a:p>
            <a:endParaRPr lang="en-US" dirty="0"/>
          </a:p>
        </p:txBody>
      </p:sp>
      <p:sp>
        <p:nvSpPr>
          <p:cNvPr id="8" name="Date Placeholder 7"/>
          <p:cNvSpPr>
            <a:spLocks noGrp="1"/>
          </p:cNvSpPr>
          <p:nvPr>
            <p:ph type="dt" sz="half" idx="10"/>
          </p:nvPr>
        </p:nvSpPr>
        <p:spPr/>
        <p:txBody>
          <a:bodyPr/>
          <a:lstStyle/>
          <a:p>
            <a:r>
              <a:rPr lang="en-US"/>
              <a:t>Revised: March 2022</a:t>
            </a:r>
            <a:endParaRPr lang="en-US" dirty="0"/>
          </a:p>
        </p:txBody>
      </p:sp>
      <p:sp>
        <p:nvSpPr>
          <p:cNvPr id="7" name="Footer Placeholder 6"/>
          <p:cNvSpPr>
            <a:spLocks noGrp="1"/>
          </p:cNvSpPr>
          <p:nvPr>
            <p:ph type="ftr" sz="quarter" idx="11"/>
          </p:nvPr>
        </p:nvSpPr>
        <p:spPr/>
        <p:txBody>
          <a:bodyPr/>
          <a:lstStyle/>
          <a:p>
            <a:pPr algn="ctr"/>
            <a:r>
              <a:rPr lang="en-US"/>
              <a:t>Copyright © 2021. All Rights Reserved.</a:t>
            </a:r>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27</a:t>
            </a:fld>
            <a:endParaRPr lang="en-US" dirty="0"/>
          </a:p>
        </p:txBody>
      </p:sp>
    </p:spTree>
    <p:extLst>
      <p:ext uri="{BB962C8B-B14F-4D97-AF65-F5344CB8AC3E}">
        <p14:creationId xmlns:p14="http://schemas.microsoft.com/office/powerpoint/2010/main" val="347706232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latin typeface="Goudy Old Style"/>
              </a:rPr>
              <a:t>Step 3: Membership Fee Verification </a:t>
            </a:r>
            <a:br>
              <a:rPr lang="en-US" dirty="0"/>
            </a:br>
            <a:r>
              <a:rPr lang="en-US" dirty="0">
                <a:latin typeface="Goudy Old Style"/>
              </a:rPr>
              <a:t>and Final Approval</a:t>
            </a:r>
          </a:p>
        </p:txBody>
      </p:sp>
      <p:sp>
        <p:nvSpPr>
          <p:cNvPr id="5" name="Text Placeholder 4"/>
          <p:cNvSpPr>
            <a:spLocks noGrp="1"/>
          </p:cNvSpPr>
          <p:nvPr>
            <p:ph idx="1"/>
          </p:nvPr>
        </p:nvSpPr>
        <p:spPr>
          <a:xfrm>
            <a:off x="505007" y="2196598"/>
            <a:ext cx="5969350" cy="4291185"/>
          </a:xfrm>
        </p:spPr>
        <p:txBody>
          <a:bodyPr vert="horz" lIns="0" tIns="45720" rIns="0" bIns="45720" rtlCol="0" anchor="t">
            <a:noAutofit/>
          </a:bodyPr>
          <a:lstStyle/>
          <a:p>
            <a:pPr marL="342900" indent="-342900">
              <a:lnSpc>
                <a:spcPct val="120000"/>
              </a:lnSpc>
              <a:spcBef>
                <a:spcPts val="0"/>
              </a:spcBef>
              <a:buClrTx/>
              <a:buAutoNum type="arabicPeriod"/>
            </a:pPr>
            <a:r>
              <a:rPr lang="en-US" altLang="en-US" sz="1600" dirty="0">
                <a:latin typeface="Goudy Old Style"/>
              </a:rPr>
              <a:t>Each column can be sorted by clicking on the column header in blue. </a:t>
            </a:r>
            <a:endParaRPr lang="en-US" dirty="0"/>
          </a:p>
          <a:p>
            <a:pPr marL="342900" indent="-342900">
              <a:lnSpc>
                <a:spcPct val="120000"/>
              </a:lnSpc>
              <a:spcBef>
                <a:spcPts val="0"/>
              </a:spcBef>
              <a:buClrTx/>
              <a:buAutoNum type="arabicPeriod"/>
            </a:pPr>
            <a:r>
              <a:rPr lang="en-US" altLang="en-US" sz="1600" b="1" dirty="0">
                <a:solidFill>
                  <a:schemeClr val="tx1"/>
                </a:solidFill>
                <a:latin typeface="Goudy Old Style"/>
              </a:rPr>
              <a:t>Paid Fee to Circle:</a:t>
            </a:r>
            <a:r>
              <a:rPr lang="en-US" altLang="en-US" sz="1600" dirty="0">
                <a:solidFill>
                  <a:schemeClr val="tx1"/>
                </a:solidFill>
                <a:latin typeface="Goudy Old Style"/>
              </a:rPr>
              <a:t>  If the circle is accepting the Lifetime National Membership Fee, the advisor must mark the bubble in that column when payment is received.</a:t>
            </a:r>
          </a:p>
          <a:p>
            <a:pPr marL="342900" indent="-342900">
              <a:lnSpc>
                <a:spcPct val="120000"/>
              </a:lnSpc>
              <a:spcBef>
                <a:spcPts val="0"/>
              </a:spcBef>
              <a:buClrTx/>
              <a:buAutoNum type="arabicPeriod"/>
            </a:pPr>
            <a:r>
              <a:rPr lang="en-US" altLang="en-US" sz="1600" b="1" dirty="0">
                <a:solidFill>
                  <a:schemeClr val="tx1"/>
                </a:solidFill>
                <a:latin typeface="Goudy Old Style"/>
              </a:rPr>
              <a:t>Paid Fee Online:</a:t>
            </a:r>
            <a:r>
              <a:rPr lang="en-US" altLang="en-US" sz="1600" dirty="0">
                <a:solidFill>
                  <a:schemeClr val="tx1"/>
                </a:solidFill>
                <a:latin typeface="Goudy Old Style"/>
              </a:rPr>
              <a:t> If the payment is through the online form, ODK Staff will mark the bubble in that column.  Advisors cannot mark bubbles in this column.</a:t>
            </a:r>
          </a:p>
          <a:p>
            <a:pPr marL="342900" indent="-342900">
              <a:lnSpc>
                <a:spcPct val="120000"/>
              </a:lnSpc>
              <a:spcBef>
                <a:spcPts val="0"/>
              </a:spcBef>
              <a:buClrTx/>
              <a:buAutoNum type="arabicPeriod"/>
              <a:tabLst>
                <a:tab pos="5943600" algn="l"/>
              </a:tabLst>
            </a:pPr>
            <a:r>
              <a:rPr lang="en-US" altLang="en-US" sz="1600" dirty="0"/>
              <a:t>When an application has been Accepted and marked Paid, the Name box will change to </a:t>
            </a:r>
            <a:r>
              <a:rPr lang="en-US" altLang="en-US" sz="1600" b="1" dirty="0">
                <a:solidFill>
                  <a:schemeClr val="tx1"/>
                </a:solidFill>
              </a:rPr>
              <a:t>green</a:t>
            </a:r>
            <a:r>
              <a:rPr lang="en-US" altLang="en-US" sz="1600" dirty="0"/>
              <a:t> to indicate the individual is Approved for membership and check will appear in the Approved for Initiation column</a:t>
            </a:r>
          </a:p>
          <a:p>
            <a:pPr marL="342900" indent="-342900">
              <a:lnSpc>
                <a:spcPct val="120000"/>
              </a:lnSpc>
              <a:spcBef>
                <a:spcPts val="0"/>
              </a:spcBef>
              <a:buClrTx/>
              <a:buAutoNum type="arabicPeriod"/>
            </a:pPr>
            <a:r>
              <a:rPr lang="en-US" altLang="en-US" sz="1600" b="1" dirty="0">
                <a:latin typeface="Goudy Old Style"/>
              </a:rPr>
              <a:t>Applicants will ONLY appear on the Membership Order if Accepted </a:t>
            </a:r>
            <a:r>
              <a:rPr lang="en-US" altLang="en-US" sz="1600" b="1" u="sng" dirty="0">
                <a:latin typeface="Goudy Old Style"/>
              </a:rPr>
              <a:t>and</a:t>
            </a:r>
            <a:r>
              <a:rPr lang="en-US" altLang="en-US" sz="1600" b="1" dirty="0">
                <a:latin typeface="Goudy Old Style"/>
              </a:rPr>
              <a:t> Marked Paid</a:t>
            </a:r>
          </a:p>
        </p:txBody>
      </p:sp>
      <p:sp>
        <p:nvSpPr>
          <p:cNvPr id="10" name="Date Placeholder 9"/>
          <p:cNvSpPr>
            <a:spLocks noGrp="1"/>
          </p:cNvSpPr>
          <p:nvPr>
            <p:ph type="dt" sz="half" idx="10"/>
          </p:nvPr>
        </p:nvSpPr>
        <p:spPr/>
        <p:txBody>
          <a:bodyPr/>
          <a:lstStyle/>
          <a:p>
            <a:r>
              <a:rPr lang="en-US"/>
              <a:t>Revised: March 2022</a:t>
            </a:r>
            <a:endParaRPr lang="en-US" dirty="0"/>
          </a:p>
        </p:txBody>
      </p:sp>
      <p:sp>
        <p:nvSpPr>
          <p:cNvPr id="8" name="Footer Placeholder 7"/>
          <p:cNvSpPr>
            <a:spLocks noGrp="1"/>
          </p:cNvSpPr>
          <p:nvPr>
            <p:ph type="ftr" sz="quarter" idx="11"/>
          </p:nvPr>
        </p:nvSpPr>
        <p:spPr/>
        <p:txBody>
          <a:bodyPr/>
          <a:lstStyle/>
          <a:p>
            <a:pPr algn="ctr"/>
            <a:r>
              <a:rPr lang="en-US"/>
              <a:t>Copyright © 2021. All Rights Reserved.</a:t>
            </a:r>
            <a:endParaRPr lang="en-US" dirty="0"/>
          </a:p>
        </p:txBody>
      </p:sp>
      <p:sp>
        <p:nvSpPr>
          <p:cNvPr id="11" name="Slide Number Placeholder 10"/>
          <p:cNvSpPr>
            <a:spLocks noGrp="1"/>
          </p:cNvSpPr>
          <p:nvPr>
            <p:ph type="sldNum" sz="quarter" idx="12"/>
          </p:nvPr>
        </p:nvSpPr>
        <p:spPr/>
        <p:txBody>
          <a:bodyPr/>
          <a:lstStyle/>
          <a:p>
            <a:fld id="{D57F1E4F-1CFF-5643-939E-217C01CDF565}" type="slidenum">
              <a:rPr lang="en-US" smtClean="0"/>
              <a:pPr/>
              <a:t>28</a:t>
            </a:fld>
            <a:endParaRPr lang="en-US" dirty="0"/>
          </a:p>
        </p:txBody>
      </p:sp>
      <p:sp>
        <p:nvSpPr>
          <p:cNvPr id="6" name="Rectangle 5"/>
          <p:cNvSpPr/>
          <p:nvPr/>
        </p:nvSpPr>
        <p:spPr>
          <a:xfrm>
            <a:off x="2300362" y="4690024"/>
            <a:ext cx="539582" cy="292759"/>
          </a:xfrm>
          <a:prstGeom prst="rect">
            <a:avLst/>
          </a:prstGeom>
          <a:solidFill>
            <a:srgbClr val="99FF99">
              <a:alpha val="77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Curved Connector 11"/>
          <p:cNvCxnSpPr/>
          <p:nvPr/>
        </p:nvCxnSpPr>
        <p:spPr>
          <a:xfrm flipV="1">
            <a:off x="6295883" y="4691455"/>
            <a:ext cx="5227608" cy="465288"/>
          </a:xfrm>
          <a:prstGeom prst="curvedConnector3">
            <a:avLst>
              <a:gd name="adj1" fmla="val 99835"/>
            </a:avLst>
          </a:prstGeom>
          <a:ln>
            <a:tailEnd type="triangle"/>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BDCFF965-4B38-463A-BB1C-6E4DC7262EB1}"/>
              </a:ext>
            </a:extLst>
          </p:cNvPr>
          <p:cNvPicPr>
            <a:picLocks noChangeAspect="1"/>
          </p:cNvPicPr>
          <p:nvPr/>
        </p:nvPicPr>
        <p:blipFill>
          <a:blip r:embed="rId2"/>
          <a:stretch>
            <a:fillRect/>
          </a:stretch>
        </p:blipFill>
        <p:spPr>
          <a:xfrm>
            <a:off x="6649851" y="2307991"/>
            <a:ext cx="5128692" cy="2848751"/>
          </a:xfrm>
          <a:prstGeom prst="rect">
            <a:avLst/>
          </a:prstGeom>
        </p:spPr>
      </p:pic>
      <p:cxnSp>
        <p:nvCxnSpPr>
          <p:cNvPr id="29" name="Curved Connector 28"/>
          <p:cNvCxnSpPr>
            <a:cxnSpLocks/>
          </p:cNvCxnSpPr>
          <p:nvPr/>
        </p:nvCxnSpPr>
        <p:spPr>
          <a:xfrm flipV="1">
            <a:off x="3197047" y="3884682"/>
            <a:ext cx="6809672" cy="2035685"/>
          </a:xfrm>
          <a:prstGeom prst="curvedConnector3">
            <a:avLst>
              <a:gd name="adj1" fmla="val 99647"/>
            </a:avLst>
          </a:prstGeom>
          <a:ln>
            <a:tailEnd type="triangle"/>
          </a:ln>
        </p:spPr>
        <p:style>
          <a:lnRef idx="1">
            <a:schemeClr val="accent5"/>
          </a:lnRef>
          <a:fillRef idx="0">
            <a:schemeClr val="accent5"/>
          </a:fillRef>
          <a:effectRef idx="0">
            <a:schemeClr val="accent5"/>
          </a:effectRef>
          <a:fontRef idx="minor">
            <a:schemeClr val="tx1"/>
          </a:fontRef>
        </p:style>
      </p:cxnSp>
      <p:cxnSp>
        <p:nvCxnSpPr>
          <p:cNvPr id="32" name="Curved Connector 31"/>
          <p:cNvCxnSpPr>
            <a:cxnSpLocks/>
          </p:cNvCxnSpPr>
          <p:nvPr/>
        </p:nvCxnSpPr>
        <p:spPr>
          <a:xfrm flipV="1">
            <a:off x="3206150" y="3875714"/>
            <a:ext cx="6197909" cy="2044653"/>
          </a:xfrm>
          <a:prstGeom prst="curvedConnector3">
            <a:avLst>
              <a:gd name="adj1" fmla="val 99810"/>
            </a:avLst>
          </a:prstGeom>
          <a:ln>
            <a:tailEnd type="triangle"/>
          </a:ln>
        </p:spPr>
        <p:style>
          <a:lnRef idx="1">
            <a:schemeClr val="accent5"/>
          </a:lnRef>
          <a:fillRef idx="0">
            <a:schemeClr val="accent5"/>
          </a:fillRef>
          <a:effectRef idx="0">
            <a:schemeClr val="accent5"/>
          </a:effectRef>
          <a:fontRef idx="minor">
            <a:schemeClr val="tx1"/>
          </a:fontRef>
        </p:style>
      </p:cxnSp>
    </p:spTree>
    <p:extLst>
      <p:ext uri="{BB962C8B-B14F-4D97-AF65-F5344CB8AC3E}">
        <p14:creationId xmlns:p14="http://schemas.microsoft.com/office/powerpoint/2010/main" val="24750020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Step 4: Membership Certificate Order</a:t>
            </a:r>
          </a:p>
        </p:txBody>
      </p:sp>
      <p:sp>
        <p:nvSpPr>
          <p:cNvPr id="3" name="Content Placeholder 2"/>
          <p:cNvSpPr>
            <a:spLocks noGrp="1"/>
          </p:cNvSpPr>
          <p:nvPr>
            <p:ph idx="1"/>
          </p:nvPr>
        </p:nvSpPr>
        <p:spPr>
          <a:xfrm>
            <a:off x="521293" y="1845734"/>
            <a:ext cx="11058258" cy="4334175"/>
          </a:xfrm>
        </p:spPr>
        <p:txBody>
          <a:bodyPr vert="horz" lIns="0" tIns="45720" rIns="0" bIns="45720" rtlCol="0" anchor="t">
            <a:normAutofit fontScale="92500" lnSpcReduction="10000"/>
          </a:bodyPr>
          <a:lstStyle/>
          <a:p>
            <a:pPr>
              <a:lnSpc>
                <a:spcPct val="120000"/>
              </a:lnSpc>
              <a:spcBef>
                <a:spcPts val="0"/>
              </a:spcBef>
            </a:pPr>
            <a:r>
              <a:rPr lang="en-US" altLang="en-US" dirty="0">
                <a:latin typeface="Goudy Old Style"/>
              </a:rPr>
              <a:t>Once your circle accepts applications, the Faculty Advisor or Circle Coordinator must submit </a:t>
            </a:r>
            <a:r>
              <a:rPr lang="en-US" altLang="en-US" b="1" dirty="0">
                <a:latin typeface="Goudy Old Style"/>
              </a:rPr>
              <a:t>a Membership Certificate Order Form </a:t>
            </a:r>
            <a:r>
              <a:rPr lang="en-US" altLang="en-US">
                <a:latin typeface="Goudy Old Style"/>
              </a:rPr>
              <a:t>to complete the membership process. From the Administrative Panel, go to Certificate Orders.  Select "Complete and Submit a Certificate Order Form”</a:t>
            </a:r>
            <a:endParaRPr lang="en-US"/>
          </a:p>
          <a:p>
            <a:pPr>
              <a:lnSpc>
                <a:spcPct val="120000"/>
              </a:lnSpc>
              <a:spcBef>
                <a:spcPts val="0"/>
              </a:spcBef>
            </a:pPr>
            <a:endParaRPr lang="en-US" altLang="en-US" dirty="0"/>
          </a:p>
          <a:p>
            <a:pPr>
              <a:lnSpc>
                <a:spcPct val="120000"/>
              </a:lnSpc>
              <a:spcBef>
                <a:spcPts val="0"/>
              </a:spcBef>
            </a:pPr>
            <a:endParaRPr lang="en-US" altLang="en-US" dirty="0"/>
          </a:p>
          <a:p>
            <a:pPr>
              <a:lnSpc>
                <a:spcPct val="120000"/>
              </a:lnSpc>
              <a:spcBef>
                <a:spcPts val="0"/>
              </a:spcBef>
            </a:pPr>
            <a:endParaRPr lang="en-US" altLang="en-US" dirty="0"/>
          </a:p>
          <a:p>
            <a:pPr>
              <a:lnSpc>
                <a:spcPct val="120000"/>
              </a:lnSpc>
              <a:spcBef>
                <a:spcPts val="0"/>
              </a:spcBef>
            </a:pPr>
            <a:r>
              <a:rPr lang="en-US" altLang="en-US" dirty="0">
                <a:latin typeface="Goudy Old Style"/>
              </a:rPr>
              <a:t>The membership certificate order form will automatically include the names of accepted applicants. </a:t>
            </a:r>
            <a:r>
              <a:rPr lang="en-US" altLang="en-US" b="1" dirty="0">
                <a:latin typeface="Goudy Old Style"/>
              </a:rPr>
              <a:t>Please verify the individuals, spelling of names, and the total number, fill in all the remaining information including shipping address, and submit the membership certificate order form. </a:t>
            </a:r>
            <a:endParaRPr lang="en-US" altLang="en-US" b="1" dirty="0"/>
          </a:p>
          <a:p>
            <a:pPr>
              <a:lnSpc>
                <a:spcPct val="120000"/>
              </a:lnSpc>
              <a:spcBef>
                <a:spcPts val="0"/>
              </a:spcBef>
            </a:pPr>
            <a:endParaRPr lang="en-US" altLang="en-US" b="1" dirty="0">
              <a:latin typeface="Goudy Old Style"/>
            </a:endParaRPr>
          </a:p>
          <a:p>
            <a:pPr>
              <a:lnSpc>
                <a:spcPct val="120000"/>
              </a:lnSpc>
              <a:spcBef>
                <a:spcPts val="0"/>
              </a:spcBef>
            </a:pPr>
            <a:r>
              <a:rPr lang="en-US" altLang="en-US" b="1" dirty="0">
                <a:latin typeface="Goudy Old Style"/>
              </a:rPr>
              <a:t>You </a:t>
            </a:r>
            <a:r>
              <a:rPr lang="en-US" altLang="en-US" b="1" dirty="0">
                <a:solidFill>
                  <a:srgbClr val="FF0000"/>
                </a:solidFill>
                <a:latin typeface="Goudy Old Style"/>
              </a:rPr>
              <a:t>MUST click SUBMIT </a:t>
            </a:r>
            <a:r>
              <a:rPr lang="en-US" altLang="en-US" b="1" dirty="0">
                <a:latin typeface="Goudy Old Style"/>
              </a:rPr>
              <a:t>for your order to be processed.  </a:t>
            </a:r>
            <a:r>
              <a:rPr lang="en-US" altLang="en-US" dirty="0">
                <a:latin typeface="Goudy Old Style"/>
              </a:rPr>
              <a:t>The order will appear immediately in “Review Past Certificate Orders.”  If it does not, contact the National Headquarters (odknhdq@odk.org)</a:t>
            </a:r>
            <a:endParaRPr lang="en-US">
              <a:latin typeface="Goudy Old Style"/>
            </a:endParaRPr>
          </a:p>
          <a:p>
            <a:endParaRPr lang="en-US" dirty="0"/>
          </a:p>
        </p:txBody>
      </p:sp>
      <p:sp>
        <p:nvSpPr>
          <p:cNvPr id="9" name="Date Placeholder 8"/>
          <p:cNvSpPr>
            <a:spLocks noGrp="1"/>
          </p:cNvSpPr>
          <p:nvPr>
            <p:ph type="dt" sz="half" idx="10"/>
          </p:nvPr>
        </p:nvSpPr>
        <p:spPr/>
        <p:txBody>
          <a:bodyPr/>
          <a:lstStyle/>
          <a:p>
            <a:r>
              <a:rPr lang="en-US"/>
              <a:t>Revised: March 2022</a:t>
            </a:r>
            <a:endParaRPr lang="en-US" dirty="0"/>
          </a:p>
        </p:txBody>
      </p:sp>
      <p:sp>
        <p:nvSpPr>
          <p:cNvPr id="8" name="Footer Placeholder 7"/>
          <p:cNvSpPr>
            <a:spLocks noGrp="1"/>
          </p:cNvSpPr>
          <p:nvPr>
            <p:ph type="ftr" sz="quarter" idx="11"/>
          </p:nvPr>
        </p:nvSpPr>
        <p:spPr/>
        <p:txBody>
          <a:bodyPr/>
          <a:lstStyle/>
          <a:p>
            <a:pPr algn="ctr"/>
            <a:r>
              <a:rPr lang="en-US"/>
              <a:t>Copyright © 2021. All Rights Reserved.</a:t>
            </a:r>
            <a:endParaRPr lang="en-US" dirty="0"/>
          </a:p>
        </p:txBody>
      </p:sp>
      <p:sp>
        <p:nvSpPr>
          <p:cNvPr id="11" name="Slide Number Placeholder 10"/>
          <p:cNvSpPr>
            <a:spLocks noGrp="1"/>
          </p:cNvSpPr>
          <p:nvPr>
            <p:ph type="sldNum" sz="quarter" idx="12"/>
          </p:nvPr>
        </p:nvSpPr>
        <p:spPr/>
        <p:txBody>
          <a:bodyPr/>
          <a:lstStyle/>
          <a:p>
            <a:fld id="{D57F1E4F-1CFF-5643-939E-217C01CDF565}" type="slidenum">
              <a:rPr lang="en-US" smtClean="0"/>
              <a:pPr/>
              <a:t>29</a:t>
            </a:fld>
            <a:endParaRPr lang="en-US" dirty="0"/>
          </a:p>
        </p:txBody>
      </p:sp>
      <p:pic>
        <p:nvPicPr>
          <p:cNvPr id="4" name="Picture 3"/>
          <p:cNvPicPr>
            <a:picLocks noChangeAspect="1"/>
          </p:cNvPicPr>
          <p:nvPr/>
        </p:nvPicPr>
        <p:blipFill rotWithShape="1">
          <a:blip r:embed="rId2"/>
          <a:srcRect r="44936"/>
          <a:stretch/>
        </p:blipFill>
        <p:spPr>
          <a:xfrm>
            <a:off x="4296202" y="2896750"/>
            <a:ext cx="3503570" cy="933450"/>
          </a:xfrm>
          <a:prstGeom prst="rect">
            <a:avLst/>
          </a:prstGeom>
          <a:ln w="6350">
            <a:solidFill>
              <a:schemeClr val="tx1"/>
            </a:solidFill>
          </a:ln>
        </p:spPr>
      </p:pic>
    </p:spTree>
    <p:extLst>
      <p:ext uri="{BB962C8B-B14F-4D97-AF65-F5344CB8AC3E}">
        <p14:creationId xmlns:p14="http://schemas.microsoft.com/office/powerpoint/2010/main" val="39313318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066800" y="708618"/>
            <a:ext cx="10058400" cy="3566160"/>
          </a:xfrm>
        </p:spPr>
        <p:txBody>
          <a:bodyPr/>
          <a:lstStyle/>
          <a:p>
            <a:r>
              <a:rPr lang="en-US" dirty="0"/>
              <a:t>What is MMS?</a:t>
            </a:r>
          </a:p>
        </p:txBody>
      </p:sp>
      <p:sp>
        <p:nvSpPr>
          <p:cNvPr id="8" name="Text Placeholder 7"/>
          <p:cNvSpPr>
            <a:spLocks noGrp="1"/>
          </p:cNvSpPr>
          <p:nvPr>
            <p:ph type="body" idx="1"/>
          </p:nvPr>
        </p:nvSpPr>
        <p:spPr/>
        <p:txBody>
          <a:bodyPr/>
          <a:lstStyle/>
          <a:p>
            <a:r>
              <a:rPr lang="en-US" dirty="0"/>
              <a:t>Description of the Program</a:t>
            </a:r>
          </a:p>
          <a:p>
            <a:r>
              <a:rPr lang="en-US" dirty="0"/>
              <a:t>New for 2020-21</a:t>
            </a:r>
          </a:p>
        </p:txBody>
      </p:sp>
      <p:sp>
        <p:nvSpPr>
          <p:cNvPr id="4" name="Date Placeholder 3"/>
          <p:cNvSpPr>
            <a:spLocks noGrp="1"/>
          </p:cNvSpPr>
          <p:nvPr>
            <p:ph type="dt" sz="half" idx="10"/>
          </p:nvPr>
        </p:nvSpPr>
        <p:spPr/>
        <p:txBody>
          <a:bodyPr/>
          <a:lstStyle/>
          <a:p>
            <a:pPr algn="ctr"/>
            <a:r>
              <a:rPr lang="en-US"/>
              <a:t>Revised: March 2022</a:t>
            </a:r>
            <a:endParaRPr lang="en-US" dirty="0"/>
          </a:p>
        </p:txBody>
      </p:sp>
      <p:sp>
        <p:nvSpPr>
          <p:cNvPr id="5" name="Footer Placeholder 4"/>
          <p:cNvSpPr>
            <a:spLocks noGrp="1"/>
          </p:cNvSpPr>
          <p:nvPr>
            <p:ph type="ftr" sz="quarter" idx="11"/>
          </p:nvPr>
        </p:nvSpPr>
        <p:spPr/>
        <p:txBody>
          <a:bodyPr/>
          <a:lstStyle/>
          <a:p>
            <a:pPr algn="ctr"/>
            <a:r>
              <a:rPr lang="en-US"/>
              <a:t>Copyright © 2021. All Rights Reserved.</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3</a:t>
            </a:fld>
            <a:endParaRPr lang="en-US" dirty="0"/>
          </a:p>
        </p:txBody>
      </p:sp>
    </p:spTree>
    <p:extLst>
      <p:ext uri="{BB962C8B-B14F-4D97-AF65-F5344CB8AC3E}">
        <p14:creationId xmlns:p14="http://schemas.microsoft.com/office/powerpoint/2010/main" val="155757666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Example of the </a:t>
            </a:r>
            <a:br>
              <a:rPr lang="en-US" dirty="0"/>
            </a:br>
            <a:r>
              <a:rPr lang="en-US" dirty="0"/>
              <a:t>Certificate Order Form</a:t>
            </a: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bwMode="auto">
          <a:xfrm>
            <a:off x="5531724" y="2049710"/>
            <a:ext cx="5627875" cy="4022725"/>
          </a:xfrm>
          <a:prstGeom prst="rect">
            <a:avLst/>
          </a:prstGeom>
          <a:noFill/>
          <a:ln>
            <a:noFill/>
          </a:ln>
          <a:effectLst>
            <a:innerShdw blurRad="114300">
              <a:prstClr val="black"/>
            </a:inn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Date Placeholder 6"/>
          <p:cNvSpPr>
            <a:spLocks noGrp="1"/>
          </p:cNvSpPr>
          <p:nvPr>
            <p:ph type="dt" sz="half" idx="10"/>
          </p:nvPr>
        </p:nvSpPr>
        <p:spPr/>
        <p:txBody>
          <a:bodyPr/>
          <a:lstStyle/>
          <a:p>
            <a:r>
              <a:rPr lang="en-US"/>
              <a:t>Revised: March 2022</a:t>
            </a:r>
            <a:endParaRPr lang="en-US" dirty="0"/>
          </a:p>
        </p:txBody>
      </p:sp>
      <p:sp>
        <p:nvSpPr>
          <p:cNvPr id="3" name="Footer Placeholder 2"/>
          <p:cNvSpPr>
            <a:spLocks noGrp="1"/>
          </p:cNvSpPr>
          <p:nvPr>
            <p:ph type="ftr" sz="quarter" idx="11"/>
          </p:nvPr>
        </p:nvSpPr>
        <p:spPr/>
        <p:txBody>
          <a:bodyPr/>
          <a:lstStyle/>
          <a:p>
            <a:pPr algn="ctr"/>
            <a:r>
              <a:rPr lang="en-US"/>
              <a:t>Copyright © 2021. All Rights Reserved.</a:t>
            </a:r>
            <a:endParaRPr lang="en-US" dirty="0"/>
          </a:p>
        </p:txBody>
      </p:sp>
      <p:sp>
        <p:nvSpPr>
          <p:cNvPr id="8" name="Slide Number Placeholder 7"/>
          <p:cNvSpPr>
            <a:spLocks noGrp="1"/>
          </p:cNvSpPr>
          <p:nvPr>
            <p:ph type="sldNum" sz="quarter" idx="12"/>
          </p:nvPr>
        </p:nvSpPr>
        <p:spPr/>
        <p:txBody>
          <a:bodyPr/>
          <a:lstStyle/>
          <a:p>
            <a:fld id="{D57F1E4F-1CFF-5643-939E-217C01CDF565}" type="slidenum">
              <a:rPr lang="en-US" smtClean="0"/>
              <a:pPr/>
              <a:t>30</a:t>
            </a:fld>
            <a:endParaRPr lang="en-US" dirty="0"/>
          </a:p>
        </p:txBody>
      </p:sp>
      <p:sp>
        <p:nvSpPr>
          <p:cNvPr id="11" name="TextBox 10"/>
          <p:cNvSpPr txBox="1"/>
          <p:nvPr/>
        </p:nvSpPr>
        <p:spPr>
          <a:xfrm>
            <a:off x="1186684" y="2049710"/>
            <a:ext cx="3830522" cy="4247317"/>
          </a:xfrm>
          <a:prstGeom prst="rect">
            <a:avLst/>
          </a:prstGeom>
          <a:noFill/>
        </p:spPr>
        <p:txBody>
          <a:bodyPr wrap="square" rtlCol="0">
            <a:spAutoFit/>
          </a:bodyPr>
          <a:lstStyle/>
          <a:p>
            <a:r>
              <a:rPr lang="en-US" b="1" dirty="0">
                <a:latin typeface="Goudy Old Style" panose="02020502050305020303" pitchFamily="18" charset="0"/>
              </a:rPr>
              <a:t>Important things to look for:</a:t>
            </a:r>
          </a:p>
          <a:p>
            <a:endParaRPr lang="en-US" dirty="0">
              <a:latin typeface="Goudy Old Style" panose="02020502050305020303" pitchFamily="18" charset="0"/>
            </a:endParaRPr>
          </a:p>
          <a:p>
            <a:pPr marL="342891" indent="-342891">
              <a:buFont typeface="+mj-lt"/>
              <a:buAutoNum type="arabicPeriod"/>
            </a:pPr>
            <a:r>
              <a:rPr lang="en-US" dirty="0">
                <a:latin typeface="Goudy Old Style" panose="02020502050305020303" pitchFamily="18" charset="0"/>
              </a:rPr>
              <a:t>Make sure all the names are spelled correctly and are appropriate.  </a:t>
            </a:r>
            <a:r>
              <a:rPr lang="en-US" dirty="0">
                <a:latin typeface="Symbol" panose="05050102010706020507" pitchFamily="18" charset="2"/>
              </a:rPr>
              <a:t>ODK</a:t>
            </a:r>
            <a:r>
              <a:rPr lang="en-US" dirty="0">
                <a:latin typeface="Goudy Old Style" panose="02020502050305020303" pitchFamily="18" charset="0"/>
              </a:rPr>
              <a:t> does not permit nicknames like “Scooter” on the certificate.</a:t>
            </a:r>
          </a:p>
          <a:p>
            <a:pPr marL="342891" indent="-342891">
              <a:buFont typeface="+mj-lt"/>
              <a:buAutoNum type="arabicPeriod"/>
            </a:pPr>
            <a:endParaRPr lang="en-US" dirty="0">
              <a:latin typeface="Goudy Old Style" panose="02020502050305020303" pitchFamily="18" charset="0"/>
            </a:endParaRPr>
          </a:p>
          <a:p>
            <a:pPr marL="342891" indent="-342891">
              <a:buFont typeface="+mj-lt"/>
              <a:buAutoNum type="arabicPeriod"/>
            </a:pPr>
            <a:r>
              <a:rPr lang="en-US" dirty="0">
                <a:latin typeface="Goudy Old Style" panose="02020502050305020303" pitchFamily="18" charset="0"/>
              </a:rPr>
              <a:t>Are the numbers correct?  Did you miss approving someone?</a:t>
            </a:r>
          </a:p>
          <a:p>
            <a:pPr marL="342891" indent="-342891">
              <a:buFont typeface="+mj-lt"/>
              <a:buAutoNum type="arabicPeriod"/>
            </a:pPr>
            <a:endParaRPr lang="en-US" dirty="0">
              <a:latin typeface="Goudy Old Style" panose="02020502050305020303" pitchFamily="18" charset="0"/>
            </a:endParaRPr>
          </a:p>
          <a:p>
            <a:pPr marL="342891" indent="-342891">
              <a:buFont typeface="+mj-lt"/>
              <a:buAutoNum type="arabicPeriod"/>
            </a:pPr>
            <a:r>
              <a:rPr lang="en-US" dirty="0">
                <a:latin typeface="Goudy Old Style" panose="02020502050305020303" pitchFamily="18" charset="0"/>
              </a:rPr>
              <a:t>Is the Initiation Date correct? (In January, we get many “the year before” dates!)</a:t>
            </a:r>
          </a:p>
          <a:p>
            <a:endParaRPr lang="en-US" dirty="0">
              <a:latin typeface="Goudy Old Style" panose="02020502050305020303" pitchFamily="18" charset="0"/>
            </a:endParaRPr>
          </a:p>
          <a:p>
            <a:endParaRPr lang="en-US" dirty="0">
              <a:latin typeface="Goudy Old Style" panose="02020502050305020303" pitchFamily="18" charset="0"/>
            </a:endParaRPr>
          </a:p>
        </p:txBody>
      </p:sp>
      <p:sp>
        <p:nvSpPr>
          <p:cNvPr id="4" name="Rounded Rectangle 3"/>
          <p:cNvSpPr/>
          <p:nvPr/>
        </p:nvSpPr>
        <p:spPr>
          <a:xfrm>
            <a:off x="2171691" y="4810739"/>
            <a:ext cx="1380424" cy="327804"/>
          </a:xfrm>
          <a:prstGeom prst="roundRect">
            <a:avLst/>
          </a:prstGeom>
          <a:solidFill>
            <a:srgbClr val="FFFF00">
              <a:alpha val="2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9492405" y="2135217"/>
            <a:ext cx="1492927" cy="327804"/>
          </a:xfrm>
          <a:prstGeom prst="roundRect">
            <a:avLst/>
          </a:prstGeom>
          <a:solidFill>
            <a:srgbClr val="FFFF00">
              <a:alpha val="2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2294012" y="3959334"/>
            <a:ext cx="1616752" cy="327804"/>
          </a:xfrm>
          <a:prstGeom prst="roundRect">
            <a:avLst/>
          </a:prstGeom>
          <a:solidFill>
            <a:srgbClr val="92D050">
              <a:alpha val="2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p:nvSpPr>
        <p:spPr>
          <a:xfrm>
            <a:off x="9394657" y="3939924"/>
            <a:ext cx="476251" cy="1889376"/>
          </a:xfrm>
          <a:prstGeom prst="roundRect">
            <a:avLst/>
          </a:prstGeom>
          <a:solidFill>
            <a:srgbClr val="92D050">
              <a:alpha val="2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a:off x="5720505" y="2961716"/>
            <a:ext cx="1702477" cy="581584"/>
          </a:xfrm>
          <a:prstGeom prst="roundRect">
            <a:avLst/>
          </a:prstGeom>
          <a:solidFill>
            <a:srgbClr val="FF0000">
              <a:alpha val="2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p:cNvSpPr/>
          <p:nvPr/>
        </p:nvSpPr>
        <p:spPr>
          <a:xfrm>
            <a:off x="3189864" y="2613859"/>
            <a:ext cx="1616752" cy="327804"/>
          </a:xfrm>
          <a:prstGeom prst="roundRect">
            <a:avLst/>
          </a:prstGeom>
          <a:solidFill>
            <a:srgbClr val="FF0000">
              <a:alpha val="2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97208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Select the Certificate/Pin Shipping</a:t>
            </a:r>
          </a:p>
        </p:txBody>
      </p:sp>
      <p:sp>
        <p:nvSpPr>
          <p:cNvPr id="3" name="Content Placeholder 2"/>
          <p:cNvSpPr>
            <a:spLocks noGrp="1"/>
          </p:cNvSpPr>
          <p:nvPr>
            <p:ph idx="1"/>
          </p:nvPr>
        </p:nvSpPr>
        <p:spPr>
          <a:xfrm>
            <a:off x="561398" y="2026208"/>
            <a:ext cx="11058258" cy="1973224"/>
          </a:xfrm>
        </p:spPr>
        <p:txBody>
          <a:bodyPr vert="horz" lIns="0" tIns="45720" rIns="0" bIns="45720" rtlCol="0" anchor="t">
            <a:noAutofit/>
          </a:bodyPr>
          <a:lstStyle/>
          <a:p>
            <a:r>
              <a:rPr lang="en-US" b="1" dirty="0">
                <a:solidFill>
                  <a:schemeClr val="tx1"/>
                </a:solidFill>
                <a:latin typeface="Goudy Old Style"/>
              </a:rPr>
              <a:t>Membership Pins: </a:t>
            </a:r>
            <a:r>
              <a:rPr lang="en-US" dirty="0">
                <a:solidFill>
                  <a:schemeClr val="tx1"/>
                </a:solidFill>
                <a:latin typeface="Goudy Old Style"/>
              </a:rPr>
              <a:t>The Board of Trustees approved a new pin for Omicron Delta Kappa initiates. To have a single and lasting symbol of membership for all initiates, the new "Key of Membership" will be the only pin issued for ceremonies. The choice of the pin has been removed from the application.</a:t>
            </a:r>
          </a:p>
          <a:p>
            <a:r>
              <a:rPr lang="en-US" b="1" dirty="0">
                <a:solidFill>
                  <a:schemeClr val="tx1"/>
                </a:solidFill>
                <a:latin typeface="Goudy Old Style"/>
              </a:rPr>
              <a:t>Ceremony Type: </a:t>
            </a:r>
            <a:r>
              <a:rPr lang="en-US" dirty="0">
                <a:solidFill>
                  <a:schemeClr val="tx1"/>
                </a:solidFill>
                <a:latin typeface="Goudy Old Style"/>
              </a:rPr>
              <a:t>Because OΔK is suspending national initiation ceremonies, we will no longer be asking the type of ceremony the circle is conducting. Circles are encouraged to hold in-person ceremonies where permitted. Online ceremonies are still permitted.</a:t>
            </a:r>
          </a:p>
        </p:txBody>
      </p:sp>
      <p:sp>
        <p:nvSpPr>
          <p:cNvPr id="4" name="Date Placeholder 3"/>
          <p:cNvSpPr>
            <a:spLocks noGrp="1"/>
          </p:cNvSpPr>
          <p:nvPr>
            <p:ph type="dt" sz="half" idx="10"/>
          </p:nvPr>
        </p:nvSpPr>
        <p:spPr/>
        <p:txBody>
          <a:bodyPr/>
          <a:lstStyle/>
          <a:p>
            <a:pPr algn="ctr"/>
            <a:r>
              <a:rPr lang="en-US"/>
              <a:t>Revised: March 2022</a:t>
            </a:r>
            <a:endParaRPr lang="en-US" dirty="0"/>
          </a:p>
        </p:txBody>
      </p:sp>
      <p:sp>
        <p:nvSpPr>
          <p:cNvPr id="5" name="Footer Placeholder 4"/>
          <p:cNvSpPr>
            <a:spLocks noGrp="1"/>
          </p:cNvSpPr>
          <p:nvPr>
            <p:ph type="ftr" sz="quarter" idx="11"/>
          </p:nvPr>
        </p:nvSpPr>
        <p:spPr/>
        <p:txBody>
          <a:bodyPr/>
          <a:lstStyle/>
          <a:p>
            <a:pPr algn="ctr"/>
            <a:r>
              <a:rPr lang="en-US"/>
              <a:t>Copyright © 2021. All Rights Reserved.</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31</a:t>
            </a:fld>
            <a:endParaRPr lang="en-US" dirty="0"/>
          </a:p>
        </p:txBody>
      </p:sp>
      <p:pic>
        <p:nvPicPr>
          <p:cNvPr id="8" name="Picture 7"/>
          <p:cNvPicPr>
            <a:picLocks noChangeAspect="1"/>
          </p:cNvPicPr>
          <p:nvPr/>
        </p:nvPicPr>
        <p:blipFill>
          <a:blip r:embed="rId2"/>
          <a:stretch>
            <a:fillRect/>
          </a:stretch>
        </p:blipFill>
        <p:spPr>
          <a:xfrm>
            <a:off x="12817323" y="1418751"/>
            <a:ext cx="10067925" cy="3362325"/>
          </a:xfrm>
          <a:prstGeom prst="rect">
            <a:avLst/>
          </a:prstGeom>
        </p:spPr>
      </p:pic>
      <p:pic>
        <p:nvPicPr>
          <p:cNvPr id="10" name="Picture 9">
            <a:extLst>
              <a:ext uri="{FF2B5EF4-FFF2-40B4-BE49-F238E27FC236}">
                <a16:creationId xmlns:a16="http://schemas.microsoft.com/office/drawing/2014/main" id="{6A32606C-12AF-4CEB-BC39-C464889CD70D}"/>
              </a:ext>
            </a:extLst>
          </p:cNvPr>
          <p:cNvPicPr>
            <a:picLocks noChangeAspect="1"/>
          </p:cNvPicPr>
          <p:nvPr/>
        </p:nvPicPr>
        <p:blipFill>
          <a:blip r:embed="rId3"/>
          <a:stretch>
            <a:fillRect/>
          </a:stretch>
        </p:blipFill>
        <p:spPr>
          <a:xfrm>
            <a:off x="4801554" y="4128379"/>
            <a:ext cx="7117507" cy="1716184"/>
          </a:xfrm>
          <a:prstGeom prst="rect">
            <a:avLst/>
          </a:prstGeom>
          <a:ln w="22225">
            <a:solidFill>
              <a:schemeClr val="accent1"/>
            </a:solidFill>
          </a:ln>
        </p:spPr>
      </p:pic>
      <p:sp>
        <p:nvSpPr>
          <p:cNvPr id="11" name="TextBox 10">
            <a:extLst>
              <a:ext uri="{FF2B5EF4-FFF2-40B4-BE49-F238E27FC236}">
                <a16:creationId xmlns:a16="http://schemas.microsoft.com/office/drawing/2014/main" id="{20E1C899-0E72-42FA-A0EB-6F79B8F28155}"/>
              </a:ext>
            </a:extLst>
          </p:cNvPr>
          <p:cNvSpPr txBox="1"/>
          <p:nvPr/>
        </p:nvSpPr>
        <p:spPr>
          <a:xfrm>
            <a:off x="615297" y="3986074"/>
            <a:ext cx="3999432" cy="2585323"/>
          </a:xfrm>
          <a:prstGeom prst="rect">
            <a:avLst/>
          </a:prstGeom>
          <a:noFill/>
        </p:spPr>
        <p:txBody>
          <a:bodyPr wrap="square" rtlCol="0">
            <a:spAutoFit/>
          </a:bodyPr>
          <a:lstStyle/>
          <a:p>
            <a:r>
              <a:rPr lang="en-US" b="1" dirty="0">
                <a:solidFill>
                  <a:schemeClr val="tx1"/>
                </a:solidFill>
                <a:latin typeface="Goudy Old Style"/>
              </a:rPr>
              <a:t>Shipping: </a:t>
            </a:r>
            <a:r>
              <a:rPr lang="en-US" dirty="0">
                <a:solidFill>
                  <a:schemeClr val="tx1"/>
                </a:solidFill>
                <a:latin typeface="Goudy Old Style"/>
              </a:rPr>
              <a:t>As we did before the pandemic, membership materials will be shipped to the circle. We will not ship directly to new initiates. Normal shipping is still free to the circle. For expedited shipping, we will charge the circle the exact cost instead of a flat rate because shipping prices have greatly increased.</a:t>
            </a:r>
          </a:p>
          <a:p>
            <a:endParaRPr lang="en-US" dirty="0"/>
          </a:p>
        </p:txBody>
      </p:sp>
    </p:spTree>
    <p:extLst>
      <p:ext uri="{BB962C8B-B14F-4D97-AF65-F5344CB8AC3E}">
        <p14:creationId xmlns:p14="http://schemas.microsoft.com/office/powerpoint/2010/main" val="110132396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Revised Amount Owed Section</a:t>
            </a:r>
          </a:p>
        </p:txBody>
      </p:sp>
      <p:sp>
        <p:nvSpPr>
          <p:cNvPr id="3" name="Content Placeholder 2"/>
          <p:cNvSpPr>
            <a:spLocks noGrp="1"/>
          </p:cNvSpPr>
          <p:nvPr>
            <p:ph idx="1"/>
          </p:nvPr>
        </p:nvSpPr>
        <p:spPr>
          <a:xfrm>
            <a:off x="521293" y="1845734"/>
            <a:ext cx="10897837" cy="4023360"/>
          </a:xfrm>
        </p:spPr>
        <p:txBody>
          <a:bodyPr vert="horz" lIns="0" tIns="45720" rIns="0" bIns="45720" rtlCol="0" anchor="t">
            <a:normAutofit/>
          </a:bodyPr>
          <a:lstStyle/>
          <a:p>
            <a:r>
              <a:rPr lang="en-US" dirty="0">
                <a:latin typeface="Goudy Old Style"/>
              </a:rPr>
              <a:t>To fully demonstrate what the circle will owe upon submission of the order, this section has been revised. The order below shows what an order would look like with expedited shipping.</a:t>
            </a:r>
            <a:endParaRPr lang="en-US" dirty="0"/>
          </a:p>
          <a:p>
            <a:endParaRPr lang="en-US" dirty="0"/>
          </a:p>
          <a:p>
            <a:endParaRPr lang="en-US" dirty="0"/>
          </a:p>
        </p:txBody>
      </p:sp>
      <p:sp>
        <p:nvSpPr>
          <p:cNvPr id="4" name="Date Placeholder 3"/>
          <p:cNvSpPr>
            <a:spLocks noGrp="1"/>
          </p:cNvSpPr>
          <p:nvPr>
            <p:ph type="dt" sz="half" idx="10"/>
          </p:nvPr>
        </p:nvSpPr>
        <p:spPr/>
        <p:txBody>
          <a:bodyPr/>
          <a:lstStyle/>
          <a:p>
            <a:pPr algn="ctr"/>
            <a:r>
              <a:rPr lang="en-US"/>
              <a:t>Revised: March 2022</a:t>
            </a:r>
            <a:endParaRPr lang="en-US" dirty="0"/>
          </a:p>
        </p:txBody>
      </p:sp>
      <p:sp>
        <p:nvSpPr>
          <p:cNvPr id="5" name="Footer Placeholder 4"/>
          <p:cNvSpPr>
            <a:spLocks noGrp="1"/>
          </p:cNvSpPr>
          <p:nvPr>
            <p:ph type="ftr" sz="quarter" idx="11"/>
          </p:nvPr>
        </p:nvSpPr>
        <p:spPr/>
        <p:txBody>
          <a:bodyPr/>
          <a:lstStyle/>
          <a:p>
            <a:pPr algn="ctr"/>
            <a:r>
              <a:rPr lang="en-US"/>
              <a:t>Copyright © 2021. All Rights Reserved.</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32</a:t>
            </a:fld>
            <a:endParaRPr lang="en-US" dirty="0"/>
          </a:p>
        </p:txBody>
      </p:sp>
      <p:pic>
        <p:nvPicPr>
          <p:cNvPr id="8" name="Picture 7"/>
          <p:cNvPicPr>
            <a:picLocks noChangeAspect="1"/>
          </p:cNvPicPr>
          <p:nvPr/>
        </p:nvPicPr>
        <p:blipFill>
          <a:blip r:embed="rId2"/>
          <a:stretch>
            <a:fillRect/>
          </a:stretch>
        </p:blipFill>
        <p:spPr>
          <a:xfrm>
            <a:off x="615297" y="2553418"/>
            <a:ext cx="7825354" cy="2846897"/>
          </a:xfrm>
          <a:prstGeom prst="rect">
            <a:avLst/>
          </a:prstGeom>
        </p:spPr>
      </p:pic>
      <p:sp>
        <p:nvSpPr>
          <p:cNvPr id="9" name="TextBox 8"/>
          <p:cNvSpPr txBox="1"/>
          <p:nvPr/>
        </p:nvSpPr>
        <p:spPr>
          <a:xfrm>
            <a:off x="6866625" y="3045157"/>
            <a:ext cx="4917057" cy="307777"/>
          </a:xfrm>
          <a:prstGeom prst="rect">
            <a:avLst/>
          </a:prstGeom>
          <a:noFill/>
        </p:spPr>
        <p:txBody>
          <a:bodyPr wrap="square" rtlCol="0">
            <a:spAutoFit/>
          </a:bodyPr>
          <a:lstStyle/>
          <a:p>
            <a:r>
              <a:rPr lang="en-US" sz="1400" dirty="0">
                <a:solidFill>
                  <a:schemeClr val="accent2">
                    <a:lumMod val="60000"/>
                    <a:lumOff val="40000"/>
                  </a:schemeClr>
                </a:solidFill>
                <a:latin typeface="Goudy Old Style" panose="02020502050305020303" pitchFamily="18" charset="0"/>
              </a:rPr>
              <a:t>The circle owes ODK for 2 members who paid the circle </a:t>
            </a:r>
          </a:p>
        </p:txBody>
      </p:sp>
      <p:sp>
        <p:nvSpPr>
          <p:cNvPr id="10" name="TextBox 9"/>
          <p:cNvSpPr txBox="1"/>
          <p:nvPr/>
        </p:nvSpPr>
        <p:spPr>
          <a:xfrm>
            <a:off x="6866626" y="3407121"/>
            <a:ext cx="5149970" cy="307777"/>
          </a:xfrm>
          <a:prstGeom prst="rect">
            <a:avLst/>
          </a:prstGeom>
          <a:noFill/>
        </p:spPr>
        <p:txBody>
          <a:bodyPr wrap="square" rtlCol="0">
            <a:spAutoFit/>
          </a:bodyPr>
          <a:lstStyle/>
          <a:p>
            <a:r>
              <a:rPr lang="en-US" sz="1400" dirty="0">
                <a:solidFill>
                  <a:schemeClr val="accent2">
                    <a:lumMod val="60000"/>
                    <a:lumOff val="40000"/>
                  </a:schemeClr>
                </a:solidFill>
                <a:latin typeface="Goudy Old Style" panose="02020502050305020303" pitchFamily="18" charset="0"/>
              </a:rPr>
              <a:t>Credit for 1 member who paid online, 1 free advisor, 1 free honorary</a:t>
            </a:r>
          </a:p>
        </p:txBody>
      </p:sp>
      <p:sp>
        <p:nvSpPr>
          <p:cNvPr id="11" name="TextBox 10"/>
          <p:cNvSpPr txBox="1"/>
          <p:nvPr/>
        </p:nvSpPr>
        <p:spPr>
          <a:xfrm>
            <a:off x="6866624" y="3789736"/>
            <a:ext cx="5149971" cy="307777"/>
          </a:xfrm>
          <a:prstGeom prst="rect">
            <a:avLst/>
          </a:prstGeom>
          <a:noFill/>
        </p:spPr>
        <p:txBody>
          <a:bodyPr wrap="square" rtlCol="0">
            <a:spAutoFit/>
          </a:bodyPr>
          <a:lstStyle/>
          <a:p>
            <a:r>
              <a:rPr lang="en-US" sz="1400" dirty="0">
                <a:solidFill>
                  <a:schemeClr val="accent2">
                    <a:lumMod val="60000"/>
                    <a:lumOff val="40000"/>
                  </a:schemeClr>
                </a:solidFill>
                <a:latin typeface="Goudy Old Style" panose="02020502050305020303" pitchFamily="18" charset="0"/>
              </a:rPr>
              <a:t>Cost for expedited shipping is usually ($70 - $100)</a:t>
            </a:r>
          </a:p>
        </p:txBody>
      </p:sp>
      <p:sp>
        <p:nvSpPr>
          <p:cNvPr id="12" name="TextBox 11"/>
          <p:cNvSpPr txBox="1"/>
          <p:nvPr/>
        </p:nvSpPr>
        <p:spPr>
          <a:xfrm>
            <a:off x="6866624" y="4172351"/>
            <a:ext cx="5149972" cy="307777"/>
          </a:xfrm>
          <a:prstGeom prst="rect">
            <a:avLst/>
          </a:prstGeom>
          <a:noFill/>
        </p:spPr>
        <p:txBody>
          <a:bodyPr wrap="square" lIns="91440" tIns="45720" rIns="91440" bIns="45720" rtlCol="0" anchor="t">
            <a:spAutoFit/>
          </a:bodyPr>
          <a:lstStyle/>
          <a:p>
            <a:r>
              <a:rPr lang="en-US" sz="1400" dirty="0">
                <a:solidFill>
                  <a:schemeClr val="accent2">
                    <a:lumMod val="60000"/>
                    <a:lumOff val="40000"/>
                  </a:schemeClr>
                </a:solidFill>
                <a:latin typeface="Goudy Old Style"/>
              </a:rPr>
              <a:t>Total owed to ODK, which will be invoiced.</a:t>
            </a:r>
          </a:p>
        </p:txBody>
      </p:sp>
      <p:sp>
        <p:nvSpPr>
          <p:cNvPr id="14" name="Left Arrow 13"/>
          <p:cNvSpPr/>
          <p:nvPr/>
        </p:nvSpPr>
        <p:spPr>
          <a:xfrm>
            <a:off x="6396487" y="3119532"/>
            <a:ext cx="414068" cy="170047"/>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Left Arrow 14"/>
          <p:cNvSpPr/>
          <p:nvPr/>
        </p:nvSpPr>
        <p:spPr>
          <a:xfrm>
            <a:off x="6396487" y="3499901"/>
            <a:ext cx="414068" cy="170047"/>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Left Arrow 15"/>
          <p:cNvSpPr/>
          <p:nvPr/>
        </p:nvSpPr>
        <p:spPr>
          <a:xfrm>
            <a:off x="6396487" y="3897677"/>
            <a:ext cx="414068" cy="170047"/>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Left Arrow 16"/>
          <p:cNvSpPr/>
          <p:nvPr/>
        </p:nvSpPr>
        <p:spPr>
          <a:xfrm>
            <a:off x="6396487" y="4246781"/>
            <a:ext cx="414068" cy="170047"/>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596840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After the Ceremony</a:t>
            </a:r>
          </a:p>
        </p:txBody>
      </p:sp>
      <p:sp>
        <p:nvSpPr>
          <p:cNvPr id="8" name="Text Placeholder 7"/>
          <p:cNvSpPr>
            <a:spLocks noGrp="1"/>
          </p:cNvSpPr>
          <p:nvPr>
            <p:ph type="body" idx="1"/>
          </p:nvPr>
        </p:nvSpPr>
        <p:spPr/>
        <p:txBody>
          <a:bodyPr/>
          <a:lstStyle/>
          <a:p>
            <a:r>
              <a:rPr lang="en-US" dirty="0"/>
              <a:t>The Initiation process is not complete until you make sure all records are handled.</a:t>
            </a:r>
          </a:p>
        </p:txBody>
      </p:sp>
      <p:sp>
        <p:nvSpPr>
          <p:cNvPr id="4" name="Date Placeholder 3"/>
          <p:cNvSpPr>
            <a:spLocks noGrp="1"/>
          </p:cNvSpPr>
          <p:nvPr>
            <p:ph type="dt" sz="half" idx="10"/>
          </p:nvPr>
        </p:nvSpPr>
        <p:spPr/>
        <p:txBody>
          <a:bodyPr/>
          <a:lstStyle/>
          <a:p>
            <a:pPr algn="ctr"/>
            <a:r>
              <a:rPr lang="en-US"/>
              <a:t>Revised: March 2022</a:t>
            </a:r>
            <a:endParaRPr lang="en-US" dirty="0"/>
          </a:p>
        </p:txBody>
      </p:sp>
      <p:sp>
        <p:nvSpPr>
          <p:cNvPr id="5" name="Footer Placeholder 4"/>
          <p:cNvSpPr>
            <a:spLocks noGrp="1"/>
          </p:cNvSpPr>
          <p:nvPr>
            <p:ph type="ftr" sz="quarter" idx="11"/>
          </p:nvPr>
        </p:nvSpPr>
        <p:spPr/>
        <p:txBody>
          <a:bodyPr/>
          <a:lstStyle/>
          <a:p>
            <a:pPr algn="ctr"/>
            <a:r>
              <a:rPr lang="en-US"/>
              <a:t>Copyright © 2021. All Rights Reserved.</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33</a:t>
            </a:fld>
            <a:endParaRPr lang="en-US" dirty="0"/>
          </a:p>
        </p:txBody>
      </p:sp>
    </p:spTree>
    <p:extLst>
      <p:ext uri="{BB962C8B-B14F-4D97-AF65-F5344CB8AC3E}">
        <p14:creationId xmlns:p14="http://schemas.microsoft.com/office/powerpoint/2010/main" val="58278286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Returning Certificates/Pins</a:t>
            </a:r>
          </a:p>
        </p:txBody>
      </p:sp>
      <p:sp>
        <p:nvSpPr>
          <p:cNvPr id="3" name="Content Placeholder 2"/>
          <p:cNvSpPr>
            <a:spLocks noGrp="1"/>
          </p:cNvSpPr>
          <p:nvPr>
            <p:ph idx="1"/>
          </p:nvPr>
        </p:nvSpPr>
        <p:spPr>
          <a:xfrm>
            <a:off x="619135" y="2116388"/>
            <a:ext cx="10985431" cy="4060575"/>
          </a:xfrm>
        </p:spPr>
        <p:txBody>
          <a:bodyPr vert="horz" lIns="0" tIns="45720" rIns="0" bIns="45720" rtlCol="0" anchor="t">
            <a:normAutofit/>
          </a:bodyPr>
          <a:lstStyle/>
          <a:p>
            <a:pPr>
              <a:lnSpc>
                <a:spcPct val="110000"/>
              </a:lnSpc>
              <a:spcBef>
                <a:spcPts val="0"/>
              </a:spcBef>
            </a:pPr>
            <a:r>
              <a:rPr lang="en-US" dirty="0"/>
              <a:t>The official policy of Omicron Delta Kappa is that there are no refunds once certificates have been printed.</a:t>
            </a:r>
          </a:p>
          <a:p>
            <a:pPr>
              <a:lnSpc>
                <a:spcPct val="110000"/>
              </a:lnSpc>
              <a:spcBef>
                <a:spcPts val="0"/>
              </a:spcBef>
            </a:pPr>
            <a:r>
              <a:rPr lang="en-US" dirty="0"/>
              <a:t>We will refund membership fees provided the certificate and pin are returned to the </a:t>
            </a:r>
            <a:r>
              <a:rPr lang="en-US" dirty="0">
                <a:latin typeface="Symbol" panose="05050102010706020507" pitchFamily="18" charset="2"/>
              </a:rPr>
              <a:t>ODK</a:t>
            </a:r>
            <a:r>
              <a:rPr lang="en-US" dirty="0"/>
              <a:t> Headquarters </a:t>
            </a:r>
            <a:r>
              <a:rPr lang="en-US" dirty="0">
                <a:solidFill>
                  <a:srgbClr val="FF0000"/>
                </a:solidFill>
              </a:rPr>
              <a:t>no less than 30 days after the initiation ceremony.  </a:t>
            </a:r>
            <a:r>
              <a:rPr lang="en-US" dirty="0"/>
              <a:t>After 30 days, </a:t>
            </a:r>
            <a:r>
              <a:rPr lang="en-US" dirty="0">
                <a:latin typeface="Symbol" panose="05050102010706020507" pitchFamily="18" charset="2"/>
              </a:rPr>
              <a:t>ODK</a:t>
            </a:r>
            <a:r>
              <a:rPr lang="en-US" dirty="0"/>
              <a:t> has the right to refuse to refund the fees. </a:t>
            </a:r>
          </a:p>
          <a:p>
            <a:pPr marL="283845" indent="-283845">
              <a:lnSpc>
                <a:spcPct val="110000"/>
              </a:lnSpc>
              <a:spcBef>
                <a:spcPts val="0"/>
              </a:spcBef>
              <a:buFont typeface="Courier New" panose="02070309020205020404" pitchFamily="49" charset="0"/>
              <a:buChar char="o"/>
            </a:pPr>
            <a:r>
              <a:rPr lang="en-US" dirty="0">
                <a:latin typeface="Goudy Old Style"/>
              </a:rPr>
              <a:t>If the certificate and pin are returned, an $8.00 processing fee will be withheld from the credit (Total $80 credit)</a:t>
            </a:r>
          </a:p>
          <a:p>
            <a:pPr marL="283845" indent="-283845">
              <a:lnSpc>
                <a:spcPct val="110000"/>
              </a:lnSpc>
              <a:spcBef>
                <a:spcPts val="0"/>
              </a:spcBef>
              <a:buFont typeface="Courier New" panose="02070309020205020404" pitchFamily="49" charset="0"/>
              <a:buChar char="o"/>
            </a:pPr>
            <a:r>
              <a:rPr lang="en-US" dirty="0">
                <a:latin typeface="Goudy Old Style"/>
              </a:rPr>
              <a:t>If the pin is not returned, an additional $15.00 will be withheld from the credit  (Total $65 credit)</a:t>
            </a:r>
          </a:p>
          <a:p>
            <a:pPr marL="283845" indent="-283845">
              <a:lnSpc>
                <a:spcPct val="110000"/>
              </a:lnSpc>
              <a:spcBef>
                <a:spcPts val="0"/>
              </a:spcBef>
              <a:buFont typeface="Courier New" panose="02070309020205020404" pitchFamily="49" charset="0"/>
              <a:buChar char="o"/>
            </a:pPr>
            <a:r>
              <a:rPr lang="en-US" dirty="0">
                <a:latin typeface="Goudy Old Style"/>
              </a:rPr>
              <a:t>If no certificates or pins are returned, the circle will be held accountable for all membership fees approved as part of the membership order. </a:t>
            </a:r>
            <a:r>
              <a:rPr lang="en-US" i="1" dirty="0">
                <a:latin typeface="Goudy Old Style"/>
              </a:rPr>
              <a:t>Please note that because the individual was not fully initiated, he/she will still not be considered a member of </a:t>
            </a:r>
            <a:r>
              <a:rPr lang="en-US" i="1" dirty="0">
                <a:latin typeface="Symbol"/>
                <a:sym typeface="Symbol"/>
              </a:rPr>
              <a:t>ODK</a:t>
            </a:r>
            <a:r>
              <a:rPr lang="en-US" i="1" dirty="0">
                <a:latin typeface="Goudy Old Style"/>
              </a:rPr>
              <a:t> even if the fees were not refunded.</a:t>
            </a:r>
          </a:p>
          <a:p>
            <a:pPr marL="284163" indent="-284163">
              <a:lnSpc>
                <a:spcPct val="110000"/>
              </a:lnSpc>
              <a:spcBef>
                <a:spcPts val="0"/>
              </a:spcBef>
              <a:buFont typeface="Courier New" panose="02070309020205020404" pitchFamily="49" charset="0"/>
              <a:buChar char="o"/>
            </a:pPr>
            <a:endParaRPr lang="en-US" dirty="0"/>
          </a:p>
          <a:p>
            <a:pPr marL="971526" lvl="1" indent="-514338">
              <a:buFont typeface="+mj-lt"/>
              <a:buAutoNum type="arabicPeriod"/>
            </a:pPr>
            <a:endParaRPr lang="en-US" dirty="0"/>
          </a:p>
          <a:p>
            <a:pPr marL="457189" lvl="1" indent="0">
              <a:buNone/>
            </a:pPr>
            <a:endParaRPr lang="en-US" dirty="0"/>
          </a:p>
          <a:p>
            <a:endParaRPr lang="en-US" dirty="0"/>
          </a:p>
        </p:txBody>
      </p:sp>
      <p:sp>
        <p:nvSpPr>
          <p:cNvPr id="8" name="Date Placeholder 7"/>
          <p:cNvSpPr>
            <a:spLocks noGrp="1"/>
          </p:cNvSpPr>
          <p:nvPr>
            <p:ph type="dt" sz="half" idx="10"/>
          </p:nvPr>
        </p:nvSpPr>
        <p:spPr/>
        <p:txBody>
          <a:bodyPr/>
          <a:lstStyle/>
          <a:p>
            <a:r>
              <a:rPr lang="en-US"/>
              <a:t>Revised: March 2022</a:t>
            </a:r>
            <a:endParaRPr lang="en-US" dirty="0"/>
          </a:p>
        </p:txBody>
      </p:sp>
      <p:sp>
        <p:nvSpPr>
          <p:cNvPr id="7" name="Footer Placeholder 6"/>
          <p:cNvSpPr>
            <a:spLocks noGrp="1"/>
          </p:cNvSpPr>
          <p:nvPr>
            <p:ph type="ftr" sz="quarter" idx="11"/>
          </p:nvPr>
        </p:nvSpPr>
        <p:spPr/>
        <p:txBody>
          <a:bodyPr/>
          <a:lstStyle/>
          <a:p>
            <a:pPr algn="ctr"/>
            <a:r>
              <a:rPr lang="en-US"/>
              <a:t>Copyright © 2021. All Rights Reserved.</a:t>
            </a:r>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34</a:t>
            </a:fld>
            <a:endParaRPr lang="en-US" dirty="0"/>
          </a:p>
        </p:txBody>
      </p:sp>
    </p:spTree>
    <p:extLst>
      <p:ext uri="{BB962C8B-B14F-4D97-AF65-F5344CB8AC3E}">
        <p14:creationId xmlns:p14="http://schemas.microsoft.com/office/powerpoint/2010/main" val="55529839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Clearing Unhandled Records</a:t>
            </a:r>
          </a:p>
        </p:txBody>
      </p:sp>
      <p:sp>
        <p:nvSpPr>
          <p:cNvPr id="3" name="Content Placeholder 2"/>
          <p:cNvSpPr>
            <a:spLocks noGrp="1"/>
          </p:cNvSpPr>
          <p:nvPr>
            <p:ph idx="1"/>
          </p:nvPr>
        </p:nvSpPr>
        <p:spPr>
          <a:xfrm>
            <a:off x="539436" y="2009020"/>
            <a:ext cx="11058258" cy="2599146"/>
          </a:xfrm>
        </p:spPr>
        <p:txBody>
          <a:bodyPr>
            <a:normAutofit/>
          </a:bodyPr>
          <a:lstStyle/>
          <a:p>
            <a:r>
              <a:rPr lang="en-US" dirty="0"/>
              <a:t>Once a ceremony has been held, all fees are fully paid, and the initiation process is closed, the circle advisor should log in to MMS and process “unhandled” applications.</a:t>
            </a:r>
          </a:p>
          <a:p>
            <a:r>
              <a:rPr lang="en-US" dirty="0"/>
              <a:t>All unhandled applications should be marked “rejected.”</a:t>
            </a:r>
          </a:p>
          <a:p>
            <a:r>
              <a:rPr lang="en-US" dirty="0"/>
              <a:t>Once this process is complete, the application queue should be empty and ready for the next round of applications.</a:t>
            </a:r>
          </a:p>
          <a:p>
            <a:r>
              <a:rPr lang="en-US" dirty="0">
                <a:latin typeface="Symbol" panose="05050102010706020507" pitchFamily="18" charset="2"/>
              </a:rPr>
              <a:t>ODK</a:t>
            </a:r>
            <a:r>
              <a:rPr lang="en-US" dirty="0"/>
              <a:t> national headquarters will audit all circle records on an annual basis and reject any application that has been left “unhandled” for more than 12 consecutive months.</a:t>
            </a:r>
          </a:p>
        </p:txBody>
      </p:sp>
      <p:sp>
        <p:nvSpPr>
          <p:cNvPr id="8" name="Date Placeholder 7"/>
          <p:cNvSpPr>
            <a:spLocks noGrp="1"/>
          </p:cNvSpPr>
          <p:nvPr>
            <p:ph type="dt" sz="half" idx="10"/>
          </p:nvPr>
        </p:nvSpPr>
        <p:spPr/>
        <p:txBody>
          <a:bodyPr/>
          <a:lstStyle/>
          <a:p>
            <a:r>
              <a:rPr lang="en-US"/>
              <a:t>Revised: March 2022</a:t>
            </a:r>
            <a:endParaRPr lang="en-US" dirty="0"/>
          </a:p>
        </p:txBody>
      </p:sp>
      <p:sp>
        <p:nvSpPr>
          <p:cNvPr id="6" name="Footer Placeholder 5"/>
          <p:cNvSpPr>
            <a:spLocks noGrp="1"/>
          </p:cNvSpPr>
          <p:nvPr>
            <p:ph type="ftr" sz="quarter" idx="11"/>
          </p:nvPr>
        </p:nvSpPr>
        <p:spPr/>
        <p:txBody>
          <a:bodyPr/>
          <a:lstStyle/>
          <a:p>
            <a:pPr algn="ctr"/>
            <a:r>
              <a:rPr lang="en-US"/>
              <a:t>Copyright © 2021. All Rights Reserved.</a:t>
            </a:r>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35</a:t>
            </a:fld>
            <a:endParaRPr lang="en-US" dirty="0"/>
          </a:p>
        </p:txBody>
      </p:sp>
    </p:spTree>
    <p:extLst>
      <p:ext uri="{BB962C8B-B14F-4D97-AF65-F5344CB8AC3E}">
        <p14:creationId xmlns:p14="http://schemas.microsoft.com/office/powerpoint/2010/main" val="392153427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Downloading Past Certificate Orders</a:t>
            </a:r>
          </a:p>
        </p:txBody>
      </p:sp>
      <p:sp>
        <p:nvSpPr>
          <p:cNvPr id="3" name="Content Placeholder 2"/>
          <p:cNvSpPr>
            <a:spLocks noGrp="1"/>
          </p:cNvSpPr>
          <p:nvPr>
            <p:ph idx="1"/>
          </p:nvPr>
        </p:nvSpPr>
        <p:spPr>
          <a:xfrm>
            <a:off x="679807" y="2049138"/>
            <a:ext cx="10018713" cy="3609976"/>
          </a:xfrm>
        </p:spPr>
        <p:txBody>
          <a:bodyPr/>
          <a:lstStyle/>
          <a:p>
            <a:r>
              <a:rPr lang="en-US" dirty="0"/>
              <a:t>Advisors can download past certificate orders in an Excel or CSV file of applications, initiated or rejected members, and unhandled records.</a:t>
            </a:r>
          </a:p>
          <a:p>
            <a:pPr marL="914377" lvl="1" indent="-457189">
              <a:buFont typeface="+mj-lt"/>
              <a:buAutoNum type="arabicPeriod"/>
            </a:pPr>
            <a:r>
              <a:rPr lang="en-US" dirty="0"/>
              <a:t>Select Certificate Orders</a:t>
            </a:r>
          </a:p>
          <a:p>
            <a:pPr marL="914377" lvl="1" indent="-457189">
              <a:buFont typeface="+mj-lt"/>
              <a:buAutoNum type="arabicPeriod"/>
            </a:pPr>
            <a:endParaRPr lang="en-US" dirty="0"/>
          </a:p>
          <a:p>
            <a:pPr marL="914377" lvl="1" indent="-457189">
              <a:buFont typeface="+mj-lt"/>
              <a:buAutoNum type="arabicPeriod"/>
            </a:pPr>
            <a:endParaRPr lang="en-US" dirty="0"/>
          </a:p>
          <a:p>
            <a:pPr marL="914377" lvl="1" indent="-457189">
              <a:buFont typeface="+mj-lt"/>
              <a:buAutoNum type="arabicPeriod"/>
            </a:pPr>
            <a:r>
              <a:rPr lang="en-US" dirty="0"/>
              <a:t>Select Certificate Order Form you want, open and print.</a:t>
            </a:r>
          </a:p>
          <a:p>
            <a:pPr lvl="1"/>
            <a:endParaRPr lang="en-US" dirty="0"/>
          </a:p>
        </p:txBody>
      </p:sp>
      <p:sp>
        <p:nvSpPr>
          <p:cNvPr id="11" name="Date Placeholder 10"/>
          <p:cNvSpPr>
            <a:spLocks noGrp="1"/>
          </p:cNvSpPr>
          <p:nvPr>
            <p:ph type="dt" sz="half" idx="10"/>
          </p:nvPr>
        </p:nvSpPr>
        <p:spPr/>
        <p:txBody>
          <a:bodyPr/>
          <a:lstStyle/>
          <a:p>
            <a:r>
              <a:rPr lang="en-US"/>
              <a:t>Revised: March 2022</a:t>
            </a:r>
            <a:endParaRPr lang="en-US" dirty="0"/>
          </a:p>
        </p:txBody>
      </p:sp>
      <p:sp>
        <p:nvSpPr>
          <p:cNvPr id="7" name="Footer Placeholder 6"/>
          <p:cNvSpPr>
            <a:spLocks noGrp="1"/>
          </p:cNvSpPr>
          <p:nvPr>
            <p:ph type="ftr" sz="quarter" idx="11"/>
          </p:nvPr>
        </p:nvSpPr>
        <p:spPr/>
        <p:txBody>
          <a:bodyPr/>
          <a:lstStyle/>
          <a:p>
            <a:pPr algn="ctr"/>
            <a:r>
              <a:rPr lang="en-US"/>
              <a:t>Copyright © 2021. All Rights Reserved.</a:t>
            </a:r>
            <a:endParaRPr lang="en-US" dirty="0"/>
          </a:p>
        </p:txBody>
      </p:sp>
      <p:sp>
        <p:nvSpPr>
          <p:cNvPr id="12" name="Slide Number Placeholder 11"/>
          <p:cNvSpPr>
            <a:spLocks noGrp="1"/>
          </p:cNvSpPr>
          <p:nvPr>
            <p:ph type="sldNum" sz="quarter" idx="12"/>
          </p:nvPr>
        </p:nvSpPr>
        <p:spPr/>
        <p:txBody>
          <a:bodyPr/>
          <a:lstStyle/>
          <a:p>
            <a:fld id="{D57F1E4F-1CFF-5643-939E-217C01CDF565}" type="slidenum">
              <a:rPr lang="en-US" smtClean="0"/>
              <a:pPr/>
              <a:t>36</a:t>
            </a:fld>
            <a:endParaRPr lang="en-US" dirty="0"/>
          </a:p>
        </p:txBody>
      </p:sp>
      <p:pic>
        <p:nvPicPr>
          <p:cNvPr id="6" name="Picture 5"/>
          <p:cNvPicPr>
            <a:picLocks noChangeAspect="1"/>
          </p:cNvPicPr>
          <p:nvPr/>
        </p:nvPicPr>
        <p:blipFill>
          <a:blip r:embed="rId2"/>
          <a:stretch>
            <a:fillRect/>
          </a:stretch>
        </p:blipFill>
        <p:spPr>
          <a:xfrm>
            <a:off x="4308538" y="2926857"/>
            <a:ext cx="2968616" cy="653847"/>
          </a:xfrm>
          <a:prstGeom prst="rect">
            <a:avLst/>
          </a:prstGeom>
          <a:ln>
            <a:solidFill>
              <a:schemeClr val="tx1"/>
            </a:solidFill>
          </a:ln>
        </p:spPr>
      </p:pic>
      <p:cxnSp>
        <p:nvCxnSpPr>
          <p:cNvPr id="24" name="Elbow Connector 23"/>
          <p:cNvCxnSpPr/>
          <p:nvPr/>
        </p:nvCxnSpPr>
        <p:spPr>
          <a:xfrm rot="16200000" flipH="1">
            <a:off x="3492290" y="2938423"/>
            <a:ext cx="651669" cy="632892"/>
          </a:xfrm>
          <a:prstGeom prst="bentConnector3">
            <a:avLst>
              <a:gd name="adj1" fmla="val 99696"/>
            </a:avLst>
          </a:prstGeom>
          <a:ln w="41275">
            <a:solidFill>
              <a:schemeClr val="accent3"/>
            </a:solidFill>
            <a:tailEnd type="triangle"/>
          </a:ln>
        </p:spPr>
        <p:style>
          <a:lnRef idx="1">
            <a:schemeClr val="accent1"/>
          </a:lnRef>
          <a:fillRef idx="0">
            <a:schemeClr val="accent1"/>
          </a:fillRef>
          <a:effectRef idx="0">
            <a:schemeClr val="accent1"/>
          </a:effectRef>
          <a:fontRef idx="minor">
            <a:schemeClr val="tx1"/>
          </a:fontRef>
        </p:style>
      </p:cxnSp>
      <p:pic>
        <p:nvPicPr>
          <p:cNvPr id="28" name="Picture 27"/>
          <p:cNvPicPr>
            <a:picLocks noChangeAspect="1"/>
          </p:cNvPicPr>
          <p:nvPr/>
        </p:nvPicPr>
        <p:blipFill>
          <a:blip r:embed="rId3"/>
          <a:stretch>
            <a:fillRect/>
          </a:stretch>
        </p:blipFill>
        <p:spPr>
          <a:xfrm>
            <a:off x="4308538" y="4068439"/>
            <a:ext cx="5133975" cy="1590675"/>
          </a:xfrm>
          <a:prstGeom prst="rect">
            <a:avLst/>
          </a:prstGeom>
          <a:ln>
            <a:solidFill>
              <a:schemeClr val="tx1"/>
            </a:solidFill>
          </a:ln>
        </p:spPr>
      </p:pic>
      <p:cxnSp>
        <p:nvCxnSpPr>
          <p:cNvPr id="37" name="Elbow Connector 36"/>
          <p:cNvCxnSpPr/>
          <p:nvPr/>
        </p:nvCxnSpPr>
        <p:spPr>
          <a:xfrm rot="16200000" flipH="1">
            <a:off x="3030431" y="4321454"/>
            <a:ext cx="1367347" cy="596910"/>
          </a:xfrm>
          <a:prstGeom prst="bentConnector3">
            <a:avLst>
              <a:gd name="adj1" fmla="val 98762"/>
            </a:avLst>
          </a:prstGeom>
          <a:ln w="41275">
            <a:solidFill>
              <a:schemeClr val="accent3"/>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0553761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General Membership Record Management</a:t>
            </a:r>
          </a:p>
        </p:txBody>
      </p:sp>
      <p:sp>
        <p:nvSpPr>
          <p:cNvPr id="8" name="Text Placeholder 7"/>
          <p:cNvSpPr>
            <a:spLocks noGrp="1"/>
          </p:cNvSpPr>
          <p:nvPr>
            <p:ph type="body" idx="1"/>
          </p:nvPr>
        </p:nvSpPr>
        <p:spPr/>
        <p:txBody>
          <a:bodyPr/>
          <a:lstStyle/>
          <a:p>
            <a:r>
              <a:rPr lang="en-US" dirty="0"/>
              <a:t>Review, Manage, and Download Membership Lists and Individual Records.</a:t>
            </a:r>
          </a:p>
        </p:txBody>
      </p:sp>
      <p:sp>
        <p:nvSpPr>
          <p:cNvPr id="4" name="Date Placeholder 3"/>
          <p:cNvSpPr>
            <a:spLocks noGrp="1"/>
          </p:cNvSpPr>
          <p:nvPr>
            <p:ph type="dt" sz="half" idx="10"/>
          </p:nvPr>
        </p:nvSpPr>
        <p:spPr/>
        <p:txBody>
          <a:bodyPr/>
          <a:lstStyle/>
          <a:p>
            <a:pPr algn="ctr"/>
            <a:r>
              <a:rPr lang="en-US"/>
              <a:t>Revised: March 2022</a:t>
            </a:r>
            <a:endParaRPr lang="en-US" dirty="0"/>
          </a:p>
        </p:txBody>
      </p:sp>
      <p:sp>
        <p:nvSpPr>
          <p:cNvPr id="5" name="Footer Placeholder 4"/>
          <p:cNvSpPr>
            <a:spLocks noGrp="1"/>
          </p:cNvSpPr>
          <p:nvPr>
            <p:ph type="ftr" sz="quarter" idx="11"/>
          </p:nvPr>
        </p:nvSpPr>
        <p:spPr/>
        <p:txBody>
          <a:bodyPr/>
          <a:lstStyle/>
          <a:p>
            <a:pPr algn="ctr"/>
            <a:r>
              <a:rPr lang="en-US"/>
              <a:t>Copyright © 2021. All Rights Reserved.</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37</a:t>
            </a:fld>
            <a:endParaRPr lang="en-US" dirty="0"/>
          </a:p>
        </p:txBody>
      </p:sp>
    </p:spTree>
    <p:extLst>
      <p:ext uri="{BB962C8B-B14F-4D97-AF65-F5344CB8AC3E}">
        <p14:creationId xmlns:p14="http://schemas.microsoft.com/office/powerpoint/2010/main" val="269766301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Search for an Individual Member</a:t>
            </a:r>
          </a:p>
        </p:txBody>
      </p:sp>
      <p:sp>
        <p:nvSpPr>
          <p:cNvPr id="3" name="Content Placeholder 2"/>
          <p:cNvSpPr>
            <a:spLocks noGrp="1"/>
          </p:cNvSpPr>
          <p:nvPr>
            <p:ph idx="1"/>
          </p:nvPr>
        </p:nvSpPr>
        <p:spPr/>
        <p:txBody>
          <a:bodyPr vert="horz" lIns="0" tIns="45720" rIns="0" bIns="45720" rtlCol="0" anchor="t">
            <a:normAutofit/>
          </a:bodyPr>
          <a:lstStyle/>
          <a:p>
            <a:r>
              <a:rPr lang="en-US" dirty="0"/>
              <a:t>Advisors can now search all MMS records for an individual using the search function under the Membership Applications link.</a:t>
            </a:r>
          </a:p>
          <a:p>
            <a:pPr marL="913765" lvl="1" indent="-456565">
              <a:buFont typeface="+mj-lt"/>
              <a:buAutoNum type="arabicPeriod"/>
            </a:pPr>
            <a:r>
              <a:rPr lang="en-US">
                <a:latin typeface="Goudy Old Style"/>
              </a:rPr>
              <a:t>Select "Review and Approved Membership Applications" </a:t>
            </a:r>
            <a:endParaRPr lang="en-US"/>
          </a:p>
          <a:p>
            <a:pPr marL="914377" lvl="1" indent="-457189">
              <a:buFont typeface="+mj-lt"/>
              <a:buAutoNum type="arabicPeriod"/>
            </a:pPr>
            <a:endParaRPr lang="en-US" dirty="0"/>
          </a:p>
          <a:p>
            <a:pPr marL="914377" lvl="1" indent="-457189">
              <a:buFont typeface="+mj-lt"/>
              <a:buAutoNum type="arabicPeriod"/>
            </a:pPr>
            <a:endParaRPr lang="en-US" dirty="0"/>
          </a:p>
          <a:p>
            <a:pPr marL="914377" lvl="1" indent="-457189">
              <a:buFont typeface="+mj-lt"/>
              <a:buAutoNum type="arabicPeriod"/>
            </a:pPr>
            <a:endParaRPr lang="en-US" dirty="0"/>
          </a:p>
          <a:p>
            <a:pPr marL="913765" lvl="1" indent="-456565">
              <a:buFont typeface="+mj-lt"/>
              <a:buAutoNum type="arabicPeriod"/>
            </a:pPr>
            <a:endParaRPr lang="en-US" dirty="0">
              <a:latin typeface="Goudy Old Style"/>
            </a:endParaRPr>
          </a:p>
          <a:p>
            <a:pPr marL="913765" lvl="1" indent="-456565">
              <a:buAutoNum type="arabicPeriod"/>
            </a:pPr>
            <a:r>
              <a:rPr lang="en-US" dirty="0">
                <a:latin typeface="Goudy Old Style"/>
              </a:rPr>
              <a:t>Type the name you want to find and select Go.</a:t>
            </a:r>
          </a:p>
          <a:p>
            <a:pPr lvl="1"/>
            <a:endParaRPr lang="en-US" dirty="0"/>
          </a:p>
        </p:txBody>
      </p:sp>
      <p:sp>
        <p:nvSpPr>
          <p:cNvPr id="11" name="Date Placeholder 10"/>
          <p:cNvSpPr>
            <a:spLocks noGrp="1"/>
          </p:cNvSpPr>
          <p:nvPr>
            <p:ph type="dt" sz="half" idx="10"/>
          </p:nvPr>
        </p:nvSpPr>
        <p:spPr/>
        <p:txBody>
          <a:bodyPr/>
          <a:lstStyle/>
          <a:p>
            <a:r>
              <a:rPr lang="en-US"/>
              <a:t>Revised: March 2022</a:t>
            </a:r>
            <a:endParaRPr lang="en-US" dirty="0"/>
          </a:p>
        </p:txBody>
      </p:sp>
      <p:sp>
        <p:nvSpPr>
          <p:cNvPr id="8" name="Footer Placeholder 7"/>
          <p:cNvSpPr>
            <a:spLocks noGrp="1"/>
          </p:cNvSpPr>
          <p:nvPr>
            <p:ph type="ftr" sz="quarter" idx="11"/>
          </p:nvPr>
        </p:nvSpPr>
        <p:spPr/>
        <p:txBody>
          <a:bodyPr/>
          <a:lstStyle/>
          <a:p>
            <a:pPr algn="ctr"/>
            <a:r>
              <a:rPr lang="en-US"/>
              <a:t>Copyright © 2021. All Rights Reserved.</a:t>
            </a:r>
            <a:endParaRPr lang="en-US" dirty="0"/>
          </a:p>
        </p:txBody>
      </p:sp>
      <p:sp>
        <p:nvSpPr>
          <p:cNvPr id="12" name="Slide Number Placeholder 11"/>
          <p:cNvSpPr>
            <a:spLocks noGrp="1"/>
          </p:cNvSpPr>
          <p:nvPr>
            <p:ph type="sldNum" sz="quarter" idx="12"/>
          </p:nvPr>
        </p:nvSpPr>
        <p:spPr/>
        <p:txBody>
          <a:bodyPr/>
          <a:lstStyle/>
          <a:p>
            <a:fld id="{D57F1E4F-1CFF-5643-939E-217C01CDF565}" type="slidenum">
              <a:rPr lang="en-US" smtClean="0"/>
              <a:pPr/>
              <a:t>38</a:t>
            </a:fld>
            <a:endParaRPr lang="en-US" dirty="0"/>
          </a:p>
        </p:txBody>
      </p:sp>
      <p:pic>
        <p:nvPicPr>
          <p:cNvPr id="7" name="Picture 6"/>
          <p:cNvPicPr>
            <a:picLocks noChangeAspect="1"/>
          </p:cNvPicPr>
          <p:nvPr/>
        </p:nvPicPr>
        <p:blipFill>
          <a:blip r:embed="rId2"/>
          <a:stretch>
            <a:fillRect/>
          </a:stretch>
        </p:blipFill>
        <p:spPr>
          <a:xfrm>
            <a:off x="2631155" y="4550577"/>
            <a:ext cx="5557838" cy="901093"/>
          </a:xfrm>
          <a:prstGeom prst="rect">
            <a:avLst/>
          </a:prstGeom>
          <a:ln>
            <a:solidFill>
              <a:schemeClr val="tx1"/>
            </a:solidFill>
          </a:ln>
        </p:spPr>
      </p:pic>
      <p:pic>
        <p:nvPicPr>
          <p:cNvPr id="5" name="Picture 4"/>
          <p:cNvPicPr>
            <a:picLocks noChangeAspect="1"/>
          </p:cNvPicPr>
          <p:nvPr/>
        </p:nvPicPr>
        <p:blipFill>
          <a:blip r:embed="rId3"/>
          <a:stretch>
            <a:fillRect/>
          </a:stretch>
        </p:blipFill>
        <p:spPr>
          <a:xfrm>
            <a:off x="2921417" y="3011696"/>
            <a:ext cx="4362450" cy="1000336"/>
          </a:xfrm>
          <a:prstGeom prst="rect">
            <a:avLst/>
          </a:prstGeom>
          <a:ln>
            <a:solidFill>
              <a:schemeClr val="tx1"/>
            </a:solidFill>
          </a:ln>
        </p:spPr>
      </p:pic>
      <p:cxnSp>
        <p:nvCxnSpPr>
          <p:cNvPr id="13" name="Elbow Connector 12"/>
          <p:cNvCxnSpPr/>
          <p:nvPr/>
        </p:nvCxnSpPr>
        <p:spPr>
          <a:xfrm rot="16200000" flipH="1">
            <a:off x="2067339" y="2885980"/>
            <a:ext cx="837901" cy="628121"/>
          </a:xfrm>
          <a:prstGeom prst="bentConnector3">
            <a:avLst>
              <a:gd name="adj1" fmla="val 97744"/>
            </a:avLst>
          </a:prstGeom>
          <a:ln w="1587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1048105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Exporting Rosters</a:t>
            </a:r>
          </a:p>
        </p:txBody>
      </p:sp>
      <p:sp>
        <p:nvSpPr>
          <p:cNvPr id="3" name="Content Placeholder 2"/>
          <p:cNvSpPr>
            <a:spLocks noGrp="1"/>
          </p:cNvSpPr>
          <p:nvPr>
            <p:ph idx="1"/>
          </p:nvPr>
        </p:nvSpPr>
        <p:spPr/>
        <p:txBody>
          <a:bodyPr vert="horz" lIns="0" tIns="45720" rIns="0" bIns="45720" rtlCol="0" anchor="t">
            <a:normAutofit/>
          </a:bodyPr>
          <a:lstStyle/>
          <a:p>
            <a:r>
              <a:rPr lang="en-US" dirty="0"/>
              <a:t>Advisors can download an Excel file of applications, initiated or rejected members, and unhandled records.</a:t>
            </a:r>
          </a:p>
          <a:p>
            <a:pPr marL="913765" lvl="1" indent="-456565">
              <a:buFont typeface="+mj-lt"/>
              <a:buAutoNum type="arabicPeriod"/>
            </a:pPr>
            <a:endParaRPr lang="en-US" dirty="0">
              <a:latin typeface="Goudy Old Style"/>
            </a:endParaRPr>
          </a:p>
          <a:p>
            <a:pPr marL="913765" lvl="1" indent="-456565">
              <a:buAutoNum type="arabicPeriod"/>
            </a:pPr>
            <a:r>
              <a:rPr lang="en-US" dirty="0">
                <a:latin typeface="Goudy Old Style"/>
              </a:rPr>
              <a:t>Go to Account Management</a:t>
            </a:r>
          </a:p>
          <a:p>
            <a:pPr marL="914377" lvl="1" indent="-457189">
              <a:buFont typeface="+mj-lt"/>
              <a:buAutoNum type="arabicPeriod"/>
            </a:pPr>
            <a:r>
              <a:rPr lang="en-US" dirty="0"/>
              <a:t>Select “Download Excel of Members”</a:t>
            </a:r>
          </a:p>
          <a:p>
            <a:pPr marL="913765" lvl="1" indent="-456565">
              <a:buFont typeface="+mj-lt"/>
              <a:buAutoNum type="arabicPeriod"/>
            </a:pPr>
            <a:r>
              <a:rPr lang="en-US" dirty="0">
                <a:latin typeface="Goudy Old Style"/>
              </a:rPr>
              <a:t>Enter dates</a:t>
            </a:r>
          </a:p>
          <a:p>
            <a:pPr marL="914377" lvl="1" indent="-457189">
              <a:buFont typeface="+mj-lt"/>
              <a:buAutoNum type="arabicPeriod"/>
            </a:pPr>
            <a:r>
              <a:rPr lang="en-US" dirty="0"/>
              <a:t>Select Status</a:t>
            </a:r>
          </a:p>
          <a:p>
            <a:pPr marL="914377" lvl="1" indent="-457189">
              <a:buFont typeface="+mj-lt"/>
              <a:buAutoNum type="arabicPeriod"/>
            </a:pPr>
            <a:r>
              <a:rPr lang="en-US" dirty="0"/>
              <a:t>Click to Download</a:t>
            </a:r>
          </a:p>
          <a:p>
            <a:endParaRPr lang="en-US" dirty="0"/>
          </a:p>
        </p:txBody>
      </p:sp>
      <p:sp>
        <p:nvSpPr>
          <p:cNvPr id="9" name="Date Placeholder 8"/>
          <p:cNvSpPr>
            <a:spLocks noGrp="1"/>
          </p:cNvSpPr>
          <p:nvPr>
            <p:ph type="dt" sz="half" idx="10"/>
          </p:nvPr>
        </p:nvSpPr>
        <p:spPr/>
        <p:txBody>
          <a:bodyPr/>
          <a:lstStyle/>
          <a:p>
            <a:r>
              <a:rPr lang="en-US"/>
              <a:t>Revised: March 2022</a:t>
            </a:r>
            <a:endParaRPr lang="en-US" dirty="0"/>
          </a:p>
        </p:txBody>
      </p:sp>
      <p:sp>
        <p:nvSpPr>
          <p:cNvPr id="8" name="Footer Placeholder 7"/>
          <p:cNvSpPr>
            <a:spLocks noGrp="1"/>
          </p:cNvSpPr>
          <p:nvPr>
            <p:ph type="ftr" sz="quarter" idx="11"/>
          </p:nvPr>
        </p:nvSpPr>
        <p:spPr/>
        <p:txBody>
          <a:bodyPr/>
          <a:lstStyle/>
          <a:p>
            <a:pPr algn="ctr"/>
            <a:r>
              <a:rPr lang="en-US"/>
              <a:t>Copyright © 2021. All Rights Reserved.</a:t>
            </a:r>
            <a:endParaRPr lang="en-US" dirty="0"/>
          </a:p>
        </p:txBody>
      </p:sp>
      <p:sp>
        <p:nvSpPr>
          <p:cNvPr id="10" name="Slide Number Placeholder 9"/>
          <p:cNvSpPr>
            <a:spLocks noGrp="1"/>
          </p:cNvSpPr>
          <p:nvPr>
            <p:ph type="sldNum" sz="quarter" idx="12"/>
          </p:nvPr>
        </p:nvSpPr>
        <p:spPr/>
        <p:txBody>
          <a:bodyPr/>
          <a:lstStyle/>
          <a:p>
            <a:fld id="{D57F1E4F-1CFF-5643-939E-217C01CDF565}" type="slidenum">
              <a:rPr lang="en-US" smtClean="0"/>
              <a:pPr/>
              <a:t>39</a:t>
            </a:fld>
            <a:endParaRPr lang="en-US" dirty="0"/>
          </a:p>
        </p:txBody>
      </p:sp>
      <p:pic>
        <p:nvPicPr>
          <p:cNvPr id="7" name="Picture 6"/>
          <p:cNvPicPr>
            <a:picLocks noChangeAspect="1"/>
          </p:cNvPicPr>
          <p:nvPr/>
        </p:nvPicPr>
        <p:blipFill>
          <a:blip r:embed="rId3"/>
          <a:stretch>
            <a:fillRect/>
          </a:stretch>
        </p:blipFill>
        <p:spPr>
          <a:xfrm>
            <a:off x="5853659" y="2328051"/>
            <a:ext cx="5252494" cy="3758424"/>
          </a:xfrm>
          <a:prstGeom prst="rect">
            <a:avLst/>
          </a:prstGeom>
          <a:ln>
            <a:solidFill>
              <a:schemeClr val="tx1"/>
            </a:solidFill>
          </a:ln>
        </p:spPr>
      </p:pic>
    </p:spTree>
    <p:extLst>
      <p:ext uri="{BB962C8B-B14F-4D97-AF65-F5344CB8AC3E}">
        <p14:creationId xmlns:p14="http://schemas.microsoft.com/office/powerpoint/2010/main" val="11596171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MMS?</a:t>
            </a:r>
          </a:p>
        </p:txBody>
      </p:sp>
      <p:sp>
        <p:nvSpPr>
          <p:cNvPr id="3" name="Content Placeholder 2"/>
          <p:cNvSpPr>
            <a:spLocks noGrp="1"/>
          </p:cNvSpPr>
          <p:nvPr>
            <p:ph idx="1"/>
          </p:nvPr>
        </p:nvSpPr>
        <p:spPr/>
        <p:txBody>
          <a:bodyPr vert="horz" lIns="0" tIns="45720" rIns="0" bIns="45720" rtlCol="0" anchor="t">
            <a:normAutofit/>
          </a:bodyPr>
          <a:lstStyle/>
          <a:p>
            <a:r>
              <a:rPr lang="en-US" b="1" dirty="0"/>
              <a:t>MMS</a:t>
            </a:r>
            <a:r>
              <a:rPr lang="en-US" dirty="0"/>
              <a:t> refers to the </a:t>
            </a:r>
            <a:r>
              <a:rPr lang="en-US" b="1" dirty="0"/>
              <a:t>Membership Management System </a:t>
            </a:r>
            <a:r>
              <a:rPr lang="en-US" dirty="0"/>
              <a:t>developed by Omicron Delta Kappa to coordinate the mandatory national membership application, approval, and certificate process.</a:t>
            </a:r>
          </a:p>
          <a:p>
            <a:r>
              <a:rPr lang="en-US" dirty="0"/>
              <a:t>MMS allows circle advisors, and with some limitations circle presidents, to:</a:t>
            </a:r>
          </a:p>
          <a:p>
            <a:pPr lvl="1"/>
            <a:r>
              <a:rPr lang="en-US" dirty="0"/>
              <a:t>Tailor the national applications to the needs of the circle</a:t>
            </a:r>
          </a:p>
          <a:p>
            <a:pPr lvl="1"/>
            <a:r>
              <a:rPr lang="en-US" dirty="0"/>
              <a:t>Accept or reject individuals who have applied for membership</a:t>
            </a:r>
          </a:p>
          <a:p>
            <a:pPr lvl="1"/>
            <a:r>
              <a:rPr lang="en-US" dirty="0"/>
              <a:t>Review initiation rosters from previous years</a:t>
            </a:r>
          </a:p>
          <a:p>
            <a:pPr lvl="1"/>
            <a:r>
              <a:rPr lang="en-US" dirty="0"/>
              <a:t>Download reports and spreadsheets of applicants and approved members</a:t>
            </a:r>
          </a:p>
          <a:p>
            <a:pPr lvl="1"/>
            <a:r>
              <a:rPr lang="en-US" dirty="0"/>
              <a:t>Manage their personal administrative accounts</a:t>
            </a:r>
          </a:p>
          <a:p>
            <a:r>
              <a:rPr lang="en-US" dirty="0">
                <a:latin typeface="Goudy Old Style"/>
              </a:rPr>
              <a:t>MMS provides specific initiation reports, but not real-time membership rosters and contact information.</a:t>
            </a:r>
          </a:p>
          <a:p>
            <a:pPr lvl="1"/>
            <a:endParaRPr lang="en-US" dirty="0"/>
          </a:p>
          <a:p>
            <a:pPr lvl="1"/>
            <a:endParaRPr lang="en-US" dirty="0"/>
          </a:p>
        </p:txBody>
      </p:sp>
      <p:sp>
        <p:nvSpPr>
          <p:cNvPr id="8" name="Date Placeholder 7"/>
          <p:cNvSpPr>
            <a:spLocks noGrp="1"/>
          </p:cNvSpPr>
          <p:nvPr>
            <p:ph type="dt" sz="half" idx="10"/>
          </p:nvPr>
        </p:nvSpPr>
        <p:spPr/>
        <p:txBody>
          <a:bodyPr/>
          <a:lstStyle/>
          <a:p>
            <a:r>
              <a:rPr lang="en-US"/>
              <a:t>Revised: March 2022</a:t>
            </a:r>
            <a:endParaRPr lang="en-US" dirty="0"/>
          </a:p>
        </p:txBody>
      </p:sp>
      <p:sp>
        <p:nvSpPr>
          <p:cNvPr id="5" name="Footer Placeholder 4"/>
          <p:cNvSpPr>
            <a:spLocks noGrp="1"/>
          </p:cNvSpPr>
          <p:nvPr>
            <p:ph type="ftr" sz="quarter" idx="11"/>
          </p:nvPr>
        </p:nvSpPr>
        <p:spPr/>
        <p:txBody>
          <a:bodyPr/>
          <a:lstStyle/>
          <a:p>
            <a:pPr algn="ctr"/>
            <a:r>
              <a:rPr lang="en-US"/>
              <a:t>Copyright © 2021. All Rights Reserved.</a:t>
            </a:r>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4</a:t>
            </a:fld>
            <a:endParaRPr lang="en-US" dirty="0"/>
          </a:p>
        </p:txBody>
      </p:sp>
    </p:spTree>
    <p:extLst>
      <p:ext uri="{BB962C8B-B14F-4D97-AF65-F5344CB8AC3E}">
        <p14:creationId xmlns:p14="http://schemas.microsoft.com/office/powerpoint/2010/main" val="71457390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Circle Minimum Standards Tracking</a:t>
            </a:r>
          </a:p>
        </p:txBody>
      </p:sp>
      <p:sp>
        <p:nvSpPr>
          <p:cNvPr id="8" name="Text Placeholder 7"/>
          <p:cNvSpPr>
            <a:spLocks noGrp="1"/>
          </p:cNvSpPr>
          <p:nvPr>
            <p:ph type="body" idx="1"/>
          </p:nvPr>
        </p:nvSpPr>
        <p:spPr/>
        <p:txBody>
          <a:bodyPr/>
          <a:lstStyle/>
          <a:p>
            <a:r>
              <a:rPr lang="en-US" dirty="0"/>
              <a:t>Know what your circle has completed and needs to complete</a:t>
            </a:r>
          </a:p>
        </p:txBody>
      </p:sp>
      <p:sp>
        <p:nvSpPr>
          <p:cNvPr id="4" name="Date Placeholder 3"/>
          <p:cNvSpPr>
            <a:spLocks noGrp="1"/>
          </p:cNvSpPr>
          <p:nvPr>
            <p:ph type="dt" sz="half" idx="10"/>
          </p:nvPr>
        </p:nvSpPr>
        <p:spPr/>
        <p:txBody>
          <a:bodyPr/>
          <a:lstStyle/>
          <a:p>
            <a:pPr algn="ctr"/>
            <a:r>
              <a:rPr lang="en-US"/>
              <a:t>Revised: March 2022</a:t>
            </a:r>
            <a:endParaRPr lang="en-US" dirty="0"/>
          </a:p>
        </p:txBody>
      </p:sp>
      <p:sp>
        <p:nvSpPr>
          <p:cNvPr id="5" name="Footer Placeholder 4"/>
          <p:cNvSpPr>
            <a:spLocks noGrp="1"/>
          </p:cNvSpPr>
          <p:nvPr>
            <p:ph type="ftr" sz="quarter" idx="11"/>
          </p:nvPr>
        </p:nvSpPr>
        <p:spPr/>
        <p:txBody>
          <a:bodyPr/>
          <a:lstStyle/>
          <a:p>
            <a:pPr algn="ctr"/>
            <a:r>
              <a:rPr lang="en-US"/>
              <a:t>Copyright © 2021. All Rights Reserved.</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40</a:t>
            </a:fld>
            <a:endParaRPr lang="en-US" dirty="0"/>
          </a:p>
        </p:txBody>
      </p:sp>
    </p:spTree>
    <p:extLst>
      <p:ext uri="{BB962C8B-B14F-4D97-AF65-F5344CB8AC3E}">
        <p14:creationId xmlns:p14="http://schemas.microsoft.com/office/powerpoint/2010/main" val="288694803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Minimum Standards</a:t>
            </a:r>
          </a:p>
        </p:txBody>
      </p:sp>
      <p:sp>
        <p:nvSpPr>
          <p:cNvPr id="8" name="Content Placeholder 7"/>
          <p:cNvSpPr>
            <a:spLocks noGrp="1"/>
          </p:cNvSpPr>
          <p:nvPr>
            <p:ph idx="1"/>
          </p:nvPr>
        </p:nvSpPr>
        <p:spPr>
          <a:xfrm>
            <a:off x="645240" y="2126471"/>
            <a:ext cx="10909560" cy="4023360"/>
          </a:xfrm>
        </p:spPr>
        <p:txBody>
          <a:bodyPr vert="horz" lIns="0" tIns="45720" rIns="0" bIns="45720" rtlCol="0" anchor="t">
            <a:normAutofit/>
          </a:bodyPr>
          <a:lstStyle/>
          <a:p>
            <a:r>
              <a:rPr lang="en-US" dirty="0">
                <a:latin typeface="Goudy Old Style"/>
              </a:rPr>
              <a:t>The O∆K Minimum Standards synthesize the various bylaws and policies that require specific action by the circles into one list.  These minimum standards will be the basis by which the national organization considers a circle “in good standing.”  </a:t>
            </a:r>
            <a:endParaRPr lang="en-US" dirty="0"/>
          </a:p>
          <a:p>
            <a:r>
              <a:rPr lang="en-US" dirty="0"/>
              <a:t>Only circles in good standing will be eligible for Clay Grants, Gift of Membership, and Circle Recognition Awards.  Print a copy of the </a:t>
            </a:r>
            <a:r>
              <a:rPr lang="en-US" dirty="0">
                <a:hlinkClick r:id="rId2"/>
              </a:rPr>
              <a:t>O∆K Minimum Standards</a:t>
            </a:r>
            <a:r>
              <a:rPr lang="en-US" dirty="0"/>
              <a:t> for your records.</a:t>
            </a:r>
          </a:p>
          <a:p>
            <a:r>
              <a:rPr lang="en-US" b="1" dirty="0">
                <a:latin typeface="Goudy Old Style"/>
              </a:rPr>
              <a:t>Circle Minimum Standards Tracking is reset on September 1 each year.  </a:t>
            </a:r>
            <a:endParaRPr lang="en-US" b="1" dirty="0"/>
          </a:p>
          <a:p>
            <a:pPr lvl="1"/>
            <a:r>
              <a:rPr lang="en-US" dirty="0"/>
              <a:t>The circle advisor and voting F/S member columns will be reset when we learn of a vacancy in these positions.</a:t>
            </a:r>
          </a:p>
          <a:p>
            <a:pPr marL="383540" lvl="1"/>
            <a:r>
              <a:rPr lang="en-US" dirty="0">
                <a:latin typeface="Goudy Old Style"/>
              </a:rPr>
              <a:t>The student officer columns will be reset if we have not received an update for more than 1 calendar year from the last update.</a:t>
            </a:r>
          </a:p>
          <a:p>
            <a:endParaRPr lang="en-US" dirty="0"/>
          </a:p>
        </p:txBody>
      </p:sp>
      <p:sp>
        <p:nvSpPr>
          <p:cNvPr id="4" name="Date Placeholder 3"/>
          <p:cNvSpPr>
            <a:spLocks noGrp="1"/>
          </p:cNvSpPr>
          <p:nvPr>
            <p:ph type="dt" sz="half" idx="10"/>
          </p:nvPr>
        </p:nvSpPr>
        <p:spPr/>
        <p:txBody>
          <a:bodyPr/>
          <a:lstStyle/>
          <a:p>
            <a:pPr algn="ctr"/>
            <a:r>
              <a:rPr lang="en-US"/>
              <a:t>Revised: March 2022</a:t>
            </a:r>
            <a:endParaRPr lang="en-US" dirty="0"/>
          </a:p>
        </p:txBody>
      </p:sp>
      <p:sp>
        <p:nvSpPr>
          <p:cNvPr id="5" name="Footer Placeholder 4"/>
          <p:cNvSpPr>
            <a:spLocks noGrp="1"/>
          </p:cNvSpPr>
          <p:nvPr>
            <p:ph type="ftr" sz="quarter" idx="11"/>
          </p:nvPr>
        </p:nvSpPr>
        <p:spPr/>
        <p:txBody>
          <a:bodyPr/>
          <a:lstStyle/>
          <a:p>
            <a:pPr algn="ctr"/>
            <a:r>
              <a:rPr lang="en-US"/>
              <a:t>Copyright © 2021. All Rights Reserved.</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41</a:t>
            </a:fld>
            <a:endParaRPr lang="en-US" dirty="0"/>
          </a:p>
        </p:txBody>
      </p:sp>
    </p:spTree>
    <p:extLst>
      <p:ext uri="{BB962C8B-B14F-4D97-AF65-F5344CB8AC3E}">
        <p14:creationId xmlns:p14="http://schemas.microsoft.com/office/powerpoint/2010/main" val="239358173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Tracking</a:t>
            </a:r>
          </a:p>
        </p:txBody>
      </p:sp>
      <p:sp>
        <p:nvSpPr>
          <p:cNvPr id="3" name="Content Placeholder 2"/>
          <p:cNvSpPr>
            <a:spLocks noGrp="1"/>
          </p:cNvSpPr>
          <p:nvPr>
            <p:ph idx="1"/>
          </p:nvPr>
        </p:nvSpPr>
        <p:spPr>
          <a:xfrm>
            <a:off x="722310" y="2009775"/>
            <a:ext cx="10780713" cy="715880"/>
          </a:xfrm>
        </p:spPr>
        <p:txBody>
          <a:bodyPr vert="horz" lIns="0" tIns="45720" rIns="0" bIns="45720" rtlCol="0" anchor="t">
            <a:normAutofit/>
          </a:bodyPr>
          <a:lstStyle/>
          <a:p>
            <a:r>
              <a:rPr lang="en-US" dirty="0"/>
              <a:t>To assist Circles in tracking which of the minimum standards they have met for each year, </a:t>
            </a:r>
            <a:r>
              <a:rPr lang="en-US" dirty="0">
                <a:latin typeface="Symbol" panose="05050102010706020507" pitchFamily="18" charset="2"/>
              </a:rPr>
              <a:t>ODK</a:t>
            </a:r>
            <a:r>
              <a:rPr lang="en-US" dirty="0"/>
              <a:t> has placed a tracking system in the MMS.  </a:t>
            </a:r>
          </a:p>
          <a:p>
            <a:endParaRPr lang="en-US" dirty="0"/>
          </a:p>
          <a:p>
            <a:endParaRPr lang="en-US" dirty="0"/>
          </a:p>
        </p:txBody>
      </p:sp>
      <p:sp>
        <p:nvSpPr>
          <p:cNvPr id="4" name="Date Placeholder 3"/>
          <p:cNvSpPr>
            <a:spLocks noGrp="1"/>
          </p:cNvSpPr>
          <p:nvPr>
            <p:ph type="dt" sz="half" idx="10"/>
          </p:nvPr>
        </p:nvSpPr>
        <p:spPr/>
        <p:txBody>
          <a:bodyPr/>
          <a:lstStyle/>
          <a:p>
            <a:pPr algn="ctr"/>
            <a:r>
              <a:rPr lang="en-US"/>
              <a:t>Revised: March 2022</a:t>
            </a:r>
            <a:endParaRPr lang="en-US" dirty="0"/>
          </a:p>
        </p:txBody>
      </p:sp>
      <p:sp>
        <p:nvSpPr>
          <p:cNvPr id="5" name="Footer Placeholder 4"/>
          <p:cNvSpPr>
            <a:spLocks noGrp="1"/>
          </p:cNvSpPr>
          <p:nvPr>
            <p:ph type="ftr" sz="quarter" idx="11"/>
          </p:nvPr>
        </p:nvSpPr>
        <p:spPr/>
        <p:txBody>
          <a:bodyPr/>
          <a:lstStyle/>
          <a:p>
            <a:pPr algn="ctr"/>
            <a:r>
              <a:rPr lang="en-US"/>
              <a:t>Copyright © 2021. All Rights Reserved.</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smtClean="0"/>
              <a:pPr/>
              <a:t>42</a:t>
            </a:fld>
            <a:endParaRPr lang="en-US" dirty="0"/>
          </a:p>
        </p:txBody>
      </p:sp>
      <p:sp>
        <p:nvSpPr>
          <p:cNvPr id="8" name="TextBox 7">
            <a:extLst>
              <a:ext uri="{FF2B5EF4-FFF2-40B4-BE49-F238E27FC236}">
                <a16:creationId xmlns:a16="http://schemas.microsoft.com/office/drawing/2014/main" id="{09212180-7411-4618-A554-2E5B100245F3}"/>
              </a:ext>
            </a:extLst>
          </p:cNvPr>
          <p:cNvSpPr txBox="1"/>
          <p:nvPr/>
        </p:nvSpPr>
        <p:spPr>
          <a:xfrm>
            <a:off x="723900" y="2729163"/>
            <a:ext cx="2953752" cy="34778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dirty="0">
                <a:solidFill>
                  <a:srgbClr val="404040"/>
                </a:solidFill>
                <a:latin typeface="Goudy Old Style"/>
                <a:cs typeface="Arial"/>
              </a:rPr>
              <a:t>Each time a circle meets one of the criteria, a staff member at </a:t>
            </a:r>
            <a:r>
              <a:rPr lang="en-US" sz="2000" dirty="0">
                <a:solidFill>
                  <a:srgbClr val="404040"/>
                </a:solidFill>
                <a:latin typeface="Symbol"/>
                <a:cs typeface="Arial"/>
              </a:rPr>
              <a:t>ODK</a:t>
            </a:r>
            <a:r>
              <a:rPr lang="en-US" sz="2000" dirty="0">
                <a:solidFill>
                  <a:srgbClr val="404040"/>
                </a:solidFill>
                <a:latin typeface="Goudy Old Style"/>
                <a:cs typeface="Arial"/>
              </a:rPr>
              <a:t> National Headquarters tags that in the MMS system, which is then displayed on the circle’s administrative panel.  </a:t>
            </a:r>
            <a:r>
              <a:rPr lang="en-US" sz="2000" dirty="0">
                <a:latin typeface="Goudy Old Style"/>
                <a:cs typeface="Arial"/>
              </a:rPr>
              <a:t>​</a:t>
            </a:r>
            <a:endParaRPr lang="en-US" sz="2000" dirty="0">
              <a:cs typeface="Calibri"/>
            </a:endParaRPr>
          </a:p>
          <a:p>
            <a:endParaRPr lang="en-US" sz="2000" dirty="0">
              <a:solidFill>
                <a:srgbClr val="000000"/>
              </a:solidFill>
              <a:latin typeface="Goudy Old Style"/>
              <a:cs typeface="Arial"/>
            </a:endParaRPr>
          </a:p>
          <a:p>
            <a:r>
              <a:rPr lang="en-US" sz="2000" dirty="0">
                <a:solidFill>
                  <a:srgbClr val="FF0000"/>
                </a:solidFill>
                <a:latin typeface="Goudy Old Style"/>
                <a:cs typeface="Arial"/>
              </a:rPr>
              <a:t>Red = Incomplete </a:t>
            </a:r>
            <a:r>
              <a:rPr lang="en-US" sz="2000" dirty="0">
                <a:latin typeface="Goudy Old Style"/>
                <a:cs typeface="Arial"/>
              </a:rPr>
              <a:t>​</a:t>
            </a:r>
          </a:p>
          <a:p>
            <a:r>
              <a:rPr lang="en-US" sz="2000" dirty="0">
                <a:solidFill>
                  <a:srgbClr val="00B050"/>
                </a:solidFill>
                <a:latin typeface="Goudy Old Style"/>
                <a:cs typeface="Arial"/>
              </a:rPr>
              <a:t>Green = Complete</a:t>
            </a:r>
          </a:p>
        </p:txBody>
      </p:sp>
      <p:grpSp>
        <p:nvGrpSpPr>
          <p:cNvPr id="14" name="Group 13">
            <a:extLst>
              <a:ext uri="{FF2B5EF4-FFF2-40B4-BE49-F238E27FC236}">
                <a16:creationId xmlns:a16="http://schemas.microsoft.com/office/drawing/2014/main" id="{1A77E4FC-5E10-47E5-BA19-548B68DBD17A}"/>
              </a:ext>
            </a:extLst>
          </p:cNvPr>
          <p:cNvGrpSpPr/>
          <p:nvPr/>
        </p:nvGrpSpPr>
        <p:grpSpPr>
          <a:xfrm>
            <a:off x="3789919" y="2884185"/>
            <a:ext cx="7669228" cy="3049888"/>
            <a:chOff x="3789919" y="2733790"/>
            <a:chExt cx="7669228" cy="3049888"/>
          </a:xfrm>
        </p:grpSpPr>
        <p:pic>
          <p:nvPicPr>
            <p:cNvPr id="7" name="Picture 6"/>
            <p:cNvPicPr>
              <a:picLocks noChangeAspect="1"/>
            </p:cNvPicPr>
            <p:nvPr/>
          </p:nvPicPr>
          <p:blipFill>
            <a:blip r:embed="rId2"/>
            <a:stretch>
              <a:fillRect/>
            </a:stretch>
          </p:blipFill>
          <p:spPr>
            <a:xfrm>
              <a:off x="3789919" y="2733790"/>
              <a:ext cx="7669228" cy="3049888"/>
            </a:xfrm>
            <a:prstGeom prst="rect">
              <a:avLst/>
            </a:prstGeom>
            <a:ln w="6350">
              <a:solidFill>
                <a:schemeClr val="tx1"/>
              </a:solidFill>
            </a:ln>
          </p:spPr>
        </p:pic>
        <p:sp>
          <p:nvSpPr>
            <p:cNvPr id="10" name="Left Arrow 13">
              <a:extLst>
                <a:ext uri="{FF2B5EF4-FFF2-40B4-BE49-F238E27FC236}">
                  <a16:creationId xmlns:a16="http://schemas.microsoft.com/office/drawing/2014/main" id="{77232291-3169-43C0-A558-1CBD07EA8E66}"/>
                </a:ext>
              </a:extLst>
            </p:cNvPr>
            <p:cNvSpPr/>
            <p:nvPr/>
          </p:nvSpPr>
          <p:spPr>
            <a:xfrm>
              <a:off x="5303619" y="3630874"/>
              <a:ext cx="795068" cy="11991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9DD0F578-2C7A-49B6-97AE-11627528805D}"/>
                </a:ext>
              </a:extLst>
            </p:cNvPr>
            <p:cNvSpPr txBox="1"/>
            <p:nvPr/>
          </p:nvSpPr>
          <p:spPr>
            <a:xfrm>
              <a:off x="6108031" y="3531268"/>
              <a:ext cx="4517857"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dirty="0">
                  <a:solidFill>
                    <a:srgbClr val="FF0000"/>
                  </a:solidFill>
                  <a:latin typeface="Goudy Old Style"/>
                </a:rPr>
                <a:t>The "CMS-#" refers to the specific Circle Minimum Standard</a:t>
              </a:r>
            </a:p>
          </p:txBody>
        </p:sp>
        <p:sp>
          <p:nvSpPr>
            <p:cNvPr id="12" name="Left Arrow 13">
              <a:extLst>
                <a:ext uri="{FF2B5EF4-FFF2-40B4-BE49-F238E27FC236}">
                  <a16:creationId xmlns:a16="http://schemas.microsoft.com/office/drawing/2014/main" id="{3F11553C-6D9B-48BE-8096-014FA06973FD}"/>
                </a:ext>
              </a:extLst>
            </p:cNvPr>
            <p:cNvSpPr/>
            <p:nvPr/>
          </p:nvSpPr>
          <p:spPr>
            <a:xfrm rot="10800000">
              <a:off x="9705171" y="4382847"/>
              <a:ext cx="795068" cy="11991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8CA0CFA-4B39-47AD-8AC4-33F8B6EACF03}"/>
                </a:ext>
              </a:extLst>
            </p:cNvPr>
            <p:cNvSpPr txBox="1"/>
            <p:nvPr/>
          </p:nvSpPr>
          <p:spPr>
            <a:xfrm>
              <a:off x="5706978" y="4273215"/>
              <a:ext cx="4307305"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dirty="0">
                  <a:solidFill>
                    <a:srgbClr val="FF0000"/>
                  </a:solidFill>
                  <a:latin typeface="Goudy Old Style"/>
                </a:rPr>
                <a:t>These boxes change to green when the standard is met</a:t>
              </a:r>
              <a:endParaRPr lang="en-US" dirty="0"/>
            </a:p>
          </p:txBody>
        </p:sp>
      </p:grpSp>
    </p:spTree>
    <p:extLst>
      <p:ext uri="{BB962C8B-B14F-4D97-AF65-F5344CB8AC3E}">
        <p14:creationId xmlns:p14="http://schemas.microsoft.com/office/powerpoint/2010/main" val="318126596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MMS Assistance</a:t>
            </a:r>
          </a:p>
        </p:txBody>
      </p:sp>
      <p:sp>
        <p:nvSpPr>
          <p:cNvPr id="3" name="Content Placeholder 2"/>
          <p:cNvSpPr>
            <a:spLocks noGrp="1"/>
          </p:cNvSpPr>
          <p:nvPr>
            <p:ph idx="1"/>
          </p:nvPr>
        </p:nvSpPr>
        <p:spPr>
          <a:xfrm>
            <a:off x="619126" y="1978194"/>
            <a:ext cx="11091610" cy="4351338"/>
          </a:xfrm>
        </p:spPr>
        <p:txBody>
          <a:bodyPr vert="horz" lIns="0" tIns="45720" rIns="0" bIns="45720" rtlCol="0" anchor="t">
            <a:normAutofit/>
          </a:bodyPr>
          <a:lstStyle/>
          <a:p>
            <a:pPr>
              <a:lnSpc>
                <a:spcPct val="120000"/>
              </a:lnSpc>
              <a:spcBef>
                <a:spcPts val="0"/>
              </a:spcBef>
            </a:pPr>
            <a:r>
              <a:rPr lang="en-US" dirty="0"/>
              <a:t>If you ever need assistance with MMS, do not hesitate to call the </a:t>
            </a:r>
            <a:r>
              <a:rPr lang="en-US" dirty="0">
                <a:latin typeface="Symbol" panose="05050102010706020507" pitchFamily="18" charset="2"/>
              </a:rPr>
              <a:t>ODK </a:t>
            </a:r>
            <a:r>
              <a:rPr lang="en-US" dirty="0"/>
              <a:t>national headquarters (540-458-5336).  Our office hours are 8:30 am – 5:30 pm Eastern, Monday through Friday.  You can also email us at odknhdq@odk.org</a:t>
            </a:r>
          </a:p>
          <a:p>
            <a:pPr>
              <a:lnSpc>
                <a:spcPct val="110000"/>
              </a:lnSpc>
            </a:pPr>
            <a:r>
              <a:rPr lang="en-US" dirty="0">
                <a:latin typeface="Goudy Old Style"/>
              </a:rPr>
              <a:t>Some final reminders:</a:t>
            </a:r>
          </a:p>
          <a:p>
            <a:pPr marL="383540" lvl="1">
              <a:lnSpc>
                <a:spcPct val="110000"/>
              </a:lnSpc>
              <a:buFont typeface="Wingdings" panose="05000000000000000000" pitchFamily="2" charset="2"/>
              <a:buChar char="ü"/>
            </a:pPr>
            <a:r>
              <a:rPr lang="en-US" dirty="0">
                <a:latin typeface="Goudy Old Style"/>
              </a:rPr>
              <a:t>Certificate request submission should be placed NO LESS than 14 calendar days BEFORE your CEREMONY.</a:t>
            </a:r>
          </a:p>
          <a:p>
            <a:pPr lvl="1">
              <a:lnSpc>
                <a:spcPct val="110000"/>
              </a:lnSpc>
              <a:buFont typeface="Wingdings" panose="05000000000000000000" pitchFamily="2" charset="2"/>
              <a:buChar char="ü"/>
            </a:pPr>
            <a:r>
              <a:rPr lang="en-US" dirty="0"/>
              <a:t>ALL initiates must have PAID BEFORE we will issue certificates and pins.  For circles paying by check, this means an invoice has been issued. For those paying online, we will only process those paid.</a:t>
            </a:r>
          </a:p>
          <a:p>
            <a:pPr lvl="1">
              <a:lnSpc>
                <a:spcPct val="110000"/>
              </a:lnSpc>
              <a:buFont typeface="Wingdings" panose="05000000000000000000" pitchFamily="2" charset="2"/>
              <a:buChar char="ü"/>
            </a:pPr>
            <a:r>
              <a:rPr lang="en-US" dirty="0"/>
              <a:t>Do not count on weekend deliveries for certificate orders.</a:t>
            </a:r>
          </a:p>
          <a:p>
            <a:pPr lvl="1">
              <a:lnSpc>
                <a:spcPct val="110000"/>
              </a:lnSpc>
              <a:buFont typeface="Wingdings" panose="05000000000000000000" pitchFamily="2" charset="2"/>
              <a:buChar char="ü"/>
            </a:pPr>
            <a:r>
              <a:rPr lang="en-US" dirty="0"/>
              <a:t>We will not process refunds after 30 days post-ceremony.</a:t>
            </a:r>
          </a:p>
          <a:p>
            <a:endParaRPr lang="en-US" dirty="0"/>
          </a:p>
        </p:txBody>
      </p:sp>
      <p:sp>
        <p:nvSpPr>
          <p:cNvPr id="8" name="Date Placeholder 7"/>
          <p:cNvSpPr>
            <a:spLocks noGrp="1"/>
          </p:cNvSpPr>
          <p:nvPr>
            <p:ph type="dt" sz="half" idx="10"/>
          </p:nvPr>
        </p:nvSpPr>
        <p:spPr/>
        <p:txBody>
          <a:bodyPr/>
          <a:lstStyle/>
          <a:p>
            <a:r>
              <a:rPr lang="en-US"/>
              <a:t>Revised: March 2022</a:t>
            </a:r>
            <a:endParaRPr lang="en-US" dirty="0"/>
          </a:p>
        </p:txBody>
      </p:sp>
      <p:sp>
        <p:nvSpPr>
          <p:cNvPr id="7" name="Footer Placeholder 6"/>
          <p:cNvSpPr>
            <a:spLocks noGrp="1"/>
          </p:cNvSpPr>
          <p:nvPr>
            <p:ph type="ftr" sz="quarter" idx="11"/>
          </p:nvPr>
        </p:nvSpPr>
        <p:spPr/>
        <p:txBody>
          <a:bodyPr/>
          <a:lstStyle/>
          <a:p>
            <a:pPr algn="ctr"/>
            <a:r>
              <a:rPr lang="en-US"/>
              <a:t>Copyright © 2021. All Rights Reserved.</a:t>
            </a:r>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43</a:t>
            </a:fld>
            <a:endParaRPr lang="en-US" dirty="0"/>
          </a:p>
        </p:txBody>
      </p:sp>
    </p:spTree>
    <p:extLst>
      <p:ext uri="{BB962C8B-B14F-4D97-AF65-F5344CB8AC3E}">
        <p14:creationId xmlns:p14="http://schemas.microsoft.com/office/powerpoint/2010/main" val="2735945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What’s New for FY 2022</a:t>
            </a:r>
            <a:endParaRPr lang="en-US" dirty="0"/>
          </a:p>
        </p:txBody>
      </p:sp>
      <p:sp>
        <p:nvSpPr>
          <p:cNvPr id="3" name="Content Placeholder 2"/>
          <p:cNvSpPr>
            <a:spLocks noGrp="1"/>
          </p:cNvSpPr>
          <p:nvPr>
            <p:ph idx="1"/>
          </p:nvPr>
        </p:nvSpPr>
        <p:spPr/>
        <p:txBody>
          <a:bodyPr vert="horz" lIns="0" tIns="45720" rIns="0" bIns="45720" rtlCol="0" anchor="t">
            <a:normAutofit/>
          </a:bodyPr>
          <a:lstStyle/>
          <a:p>
            <a:pPr lvl="1">
              <a:buFont typeface="Arial" panose="020B0604020202020204" pitchFamily="34" charset="0"/>
              <a:buChar char="•"/>
            </a:pPr>
            <a:r>
              <a:rPr lang="en-US" sz="3800" i="0" u="none" strike="noStrike" baseline="0" dirty="0"/>
              <a:t>Administration Page Updates - Slide 9</a:t>
            </a:r>
          </a:p>
          <a:p>
            <a:pPr lvl="1">
              <a:buFont typeface="Arial" panose="020B0604020202020204" pitchFamily="34" charset="0"/>
              <a:buChar char="•"/>
            </a:pPr>
            <a:r>
              <a:rPr lang="en-US" sz="3800" i="0" u="none" strike="noStrike" baseline="0" dirty="0"/>
              <a:t>Application Changes - Slide 20</a:t>
            </a:r>
          </a:p>
          <a:p>
            <a:pPr lvl="1">
              <a:buFont typeface="Arial" panose="020B0604020202020204" pitchFamily="34" charset="0"/>
              <a:buChar char="•"/>
            </a:pPr>
            <a:r>
              <a:rPr lang="en-US" sz="3800" i="0" u="none" strike="noStrike" baseline="0" dirty="0"/>
              <a:t>Certificate Order Changes - Slide 32</a:t>
            </a:r>
          </a:p>
          <a:p>
            <a:pPr lvl="1">
              <a:buFont typeface="Arial" panose="020B0604020202020204" pitchFamily="34" charset="0"/>
              <a:buChar char="•"/>
            </a:pPr>
            <a:r>
              <a:rPr lang="en-US" sz="3800" dirty="0"/>
              <a:t>Circle Minimum Standards (CMS) - Slide 41</a:t>
            </a:r>
          </a:p>
          <a:p>
            <a:pPr lvl="1">
              <a:buFont typeface="Arial" panose="020B0604020202020204" pitchFamily="34" charset="0"/>
              <a:buChar char="•"/>
            </a:pPr>
            <a:endParaRPr lang="en-US" sz="5200" dirty="0"/>
          </a:p>
          <a:p>
            <a:endParaRPr lang="en-US" dirty="0"/>
          </a:p>
        </p:txBody>
      </p:sp>
      <p:sp>
        <p:nvSpPr>
          <p:cNvPr id="4" name="Date Placeholder 3"/>
          <p:cNvSpPr>
            <a:spLocks noGrp="1"/>
          </p:cNvSpPr>
          <p:nvPr>
            <p:ph type="dt" sz="half" idx="10"/>
          </p:nvPr>
        </p:nvSpPr>
        <p:spPr/>
        <p:txBody>
          <a:bodyPr/>
          <a:lstStyle/>
          <a:p>
            <a:pPr algn="ctr"/>
            <a:r>
              <a:rPr lang="en-US"/>
              <a:t>Revised: March 2022</a:t>
            </a:r>
            <a:endParaRPr lang="en-US" dirty="0"/>
          </a:p>
        </p:txBody>
      </p:sp>
      <p:sp>
        <p:nvSpPr>
          <p:cNvPr id="5" name="Footer Placeholder 4"/>
          <p:cNvSpPr>
            <a:spLocks noGrp="1"/>
          </p:cNvSpPr>
          <p:nvPr>
            <p:ph type="ftr" sz="quarter" idx="11"/>
          </p:nvPr>
        </p:nvSpPr>
        <p:spPr/>
        <p:txBody>
          <a:bodyPr/>
          <a:lstStyle/>
          <a:p>
            <a:pPr algn="ctr"/>
            <a:r>
              <a:rPr lang="en-US"/>
              <a:t>Copyright © 2021. All Rights Reserved.</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5</a:t>
            </a:fld>
            <a:endParaRPr lang="en-US" dirty="0"/>
          </a:p>
        </p:txBody>
      </p:sp>
    </p:spTree>
    <p:extLst>
      <p:ext uri="{BB962C8B-B14F-4D97-AF65-F5344CB8AC3E}">
        <p14:creationId xmlns:p14="http://schemas.microsoft.com/office/powerpoint/2010/main" val="41722813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rPr>
              <a:t>How to Access My MMS Account</a:t>
            </a:r>
          </a:p>
        </p:txBody>
      </p:sp>
      <p:sp>
        <p:nvSpPr>
          <p:cNvPr id="3" name="Text Placeholder 2"/>
          <p:cNvSpPr>
            <a:spLocks noGrp="1"/>
          </p:cNvSpPr>
          <p:nvPr>
            <p:ph type="body" idx="1"/>
          </p:nvPr>
        </p:nvSpPr>
        <p:spPr/>
        <p:txBody>
          <a:bodyPr>
            <a:normAutofit/>
          </a:bodyPr>
          <a:lstStyle/>
          <a:p>
            <a:r>
              <a:rPr lang="en-US" dirty="0"/>
              <a:t>Log In Credentials, Officer Administration Page, Edit Your Account</a:t>
            </a:r>
          </a:p>
          <a:p>
            <a:endParaRPr lang="en-US" dirty="0"/>
          </a:p>
        </p:txBody>
      </p:sp>
      <p:sp>
        <p:nvSpPr>
          <p:cNvPr id="8" name="Date Placeholder 7"/>
          <p:cNvSpPr>
            <a:spLocks noGrp="1"/>
          </p:cNvSpPr>
          <p:nvPr>
            <p:ph type="dt" sz="half" idx="10"/>
          </p:nvPr>
        </p:nvSpPr>
        <p:spPr/>
        <p:txBody>
          <a:bodyPr/>
          <a:lstStyle/>
          <a:p>
            <a:r>
              <a:rPr lang="en-US"/>
              <a:t>Revised: March 2022</a:t>
            </a:r>
            <a:endParaRPr lang="en-US" dirty="0"/>
          </a:p>
        </p:txBody>
      </p:sp>
      <p:sp>
        <p:nvSpPr>
          <p:cNvPr id="7" name="Footer Placeholder 6"/>
          <p:cNvSpPr>
            <a:spLocks noGrp="1"/>
          </p:cNvSpPr>
          <p:nvPr>
            <p:ph type="ftr" sz="quarter" idx="11"/>
          </p:nvPr>
        </p:nvSpPr>
        <p:spPr/>
        <p:txBody>
          <a:bodyPr/>
          <a:lstStyle/>
          <a:p>
            <a:pPr algn="ctr"/>
            <a:r>
              <a:rPr lang="en-US"/>
              <a:t>Copyright © 2021. All Rights Reserved.</a:t>
            </a:r>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6</a:t>
            </a:fld>
            <a:endParaRPr lang="en-US" dirty="0"/>
          </a:p>
        </p:txBody>
      </p:sp>
    </p:spTree>
    <p:extLst>
      <p:ext uri="{BB962C8B-B14F-4D97-AF65-F5344CB8AC3E}">
        <p14:creationId xmlns:p14="http://schemas.microsoft.com/office/powerpoint/2010/main" val="11738486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Graphical user interface&#10;&#10;Description automatically generated"/>
          <p:cNvPicPr>
            <a:picLocks noChangeAspect="1"/>
          </p:cNvPicPr>
          <p:nvPr/>
        </p:nvPicPr>
        <p:blipFill rotWithShape="1">
          <a:blip r:embed="rId2"/>
          <a:srcRect l="25394" t="108" r="15570"/>
          <a:stretch/>
        </p:blipFill>
        <p:spPr>
          <a:xfrm>
            <a:off x="803600" y="1972400"/>
            <a:ext cx="4855209" cy="3508806"/>
          </a:xfrm>
          <a:prstGeom prst="rect">
            <a:avLst/>
          </a:prstGeom>
          <a:ln w="6350">
            <a:solidFill>
              <a:schemeClr val="tx1"/>
            </a:solidFill>
          </a:ln>
        </p:spPr>
      </p:pic>
      <p:sp>
        <p:nvSpPr>
          <p:cNvPr id="2" name="Title 1"/>
          <p:cNvSpPr>
            <a:spLocks noGrp="1"/>
          </p:cNvSpPr>
          <p:nvPr>
            <p:ph type="title"/>
          </p:nvPr>
        </p:nvSpPr>
        <p:spPr/>
        <p:txBody>
          <a:bodyPr/>
          <a:lstStyle/>
          <a:p>
            <a:pPr>
              <a:defRPr/>
            </a:pPr>
            <a:r>
              <a:rPr lang="en-US" dirty="0"/>
              <a:t> Start at odk.org</a:t>
            </a:r>
          </a:p>
        </p:txBody>
      </p:sp>
      <p:sp>
        <p:nvSpPr>
          <p:cNvPr id="4" name="Date Placeholder 3"/>
          <p:cNvSpPr>
            <a:spLocks noGrp="1"/>
          </p:cNvSpPr>
          <p:nvPr>
            <p:ph type="dt" sz="half" idx="10"/>
          </p:nvPr>
        </p:nvSpPr>
        <p:spPr/>
        <p:txBody>
          <a:bodyPr/>
          <a:lstStyle/>
          <a:p>
            <a:r>
              <a:rPr lang="en-US"/>
              <a:t>Revised: March 2022</a:t>
            </a:r>
            <a:endParaRPr lang="en-US" dirty="0"/>
          </a:p>
        </p:txBody>
      </p:sp>
      <p:sp>
        <p:nvSpPr>
          <p:cNvPr id="3" name="Footer Placeholder 2"/>
          <p:cNvSpPr>
            <a:spLocks noGrp="1"/>
          </p:cNvSpPr>
          <p:nvPr>
            <p:ph type="ftr" sz="quarter" idx="11"/>
          </p:nvPr>
        </p:nvSpPr>
        <p:spPr/>
        <p:txBody>
          <a:bodyPr/>
          <a:lstStyle/>
          <a:p>
            <a:pPr algn="ctr"/>
            <a:r>
              <a:rPr lang="en-US"/>
              <a:t>Copyright © 2021. All Rights Reserved.</a:t>
            </a:r>
            <a:endParaRPr lang="en-US" dirty="0"/>
          </a:p>
        </p:txBody>
      </p:sp>
      <p:sp>
        <p:nvSpPr>
          <p:cNvPr id="8" name="Slide Number Placeholder 7"/>
          <p:cNvSpPr>
            <a:spLocks noGrp="1"/>
          </p:cNvSpPr>
          <p:nvPr>
            <p:ph type="sldNum" sz="quarter" idx="12"/>
          </p:nvPr>
        </p:nvSpPr>
        <p:spPr/>
        <p:txBody>
          <a:bodyPr/>
          <a:lstStyle/>
          <a:p>
            <a:fld id="{D57F1E4F-1CFF-5643-939E-217C01CDF565}" type="slidenum">
              <a:rPr lang="en-US" smtClean="0"/>
              <a:pPr/>
              <a:t>7</a:t>
            </a:fld>
            <a:endParaRPr lang="en-US" dirty="0"/>
          </a:p>
        </p:txBody>
      </p:sp>
      <p:sp>
        <p:nvSpPr>
          <p:cNvPr id="7" name="Left Arrow 6"/>
          <p:cNvSpPr/>
          <p:nvPr/>
        </p:nvSpPr>
        <p:spPr>
          <a:xfrm rot="10800000">
            <a:off x="2115178" y="3031670"/>
            <a:ext cx="617537" cy="304800"/>
          </a:xfrm>
          <a:prstGeom prst="lef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6" name="Picture 11" descr="Graphical user interface, text, application&#10;&#10;Description automatically generated">
            <a:extLst>
              <a:ext uri="{FF2B5EF4-FFF2-40B4-BE49-F238E27FC236}">
                <a16:creationId xmlns:a16="http://schemas.microsoft.com/office/drawing/2014/main" id="{FB66DD01-AB5F-4BFE-96AF-40380C61CEB3}"/>
              </a:ext>
            </a:extLst>
          </p:cNvPr>
          <p:cNvPicPr>
            <a:picLocks noChangeAspect="1"/>
          </p:cNvPicPr>
          <p:nvPr/>
        </p:nvPicPr>
        <p:blipFill rotWithShape="1">
          <a:blip r:embed="rId3"/>
          <a:srcRect l="10706" t="-358" r="37176" b="358"/>
          <a:stretch/>
        </p:blipFill>
        <p:spPr>
          <a:xfrm>
            <a:off x="5996668" y="1970781"/>
            <a:ext cx="5588348" cy="3502001"/>
          </a:xfrm>
          <a:prstGeom prst="rect">
            <a:avLst/>
          </a:prstGeom>
          <a:ln w="6350">
            <a:solidFill>
              <a:schemeClr val="tx1"/>
            </a:solidFill>
          </a:ln>
        </p:spPr>
      </p:pic>
      <p:sp>
        <p:nvSpPr>
          <p:cNvPr id="9" name="Right Arrow 8"/>
          <p:cNvSpPr/>
          <p:nvPr/>
        </p:nvSpPr>
        <p:spPr>
          <a:xfrm>
            <a:off x="7025632" y="3722914"/>
            <a:ext cx="609600" cy="304800"/>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10018556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Login Credentials</a:t>
            </a:r>
          </a:p>
        </p:txBody>
      </p:sp>
      <p:sp>
        <p:nvSpPr>
          <p:cNvPr id="3" name="Content Placeholder 2"/>
          <p:cNvSpPr>
            <a:spLocks noGrp="1"/>
          </p:cNvSpPr>
          <p:nvPr>
            <p:ph idx="1"/>
          </p:nvPr>
        </p:nvSpPr>
        <p:spPr>
          <a:xfrm>
            <a:off x="619125" y="1967716"/>
            <a:ext cx="5846846" cy="4399736"/>
          </a:xfrm>
        </p:spPr>
        <p:txBody>
          <a:bodyPr vert="horz" lIns="0" tIns="45720" rIns="0" bIns="45720" rtlCol="0" anchor="t">
            <a:normAutofit fontScale="70000" lnSpcReduction="20000"/>
          </a:bodyPr>
          <a:lstStyle/>
          <a:p>
            <a:pPr marL="0" indent="0">
              <a:lnSpc>
                <a:spcPct val="120000"/>
              </a:lnSpc>
              <a:spcBef>
                <a:spcPts val="0"/>
              </a:spcBef>
              <a:buNone/>
            </a:pPr>
            <a:r>
              <a:rPr lang="en-US" sz="2600" dirty="0">
                <a:latin typeface="Goudy Old Style"/>
              </a:rPr>
              <a:t>If currently listed as a circle officer, you will automatically have an account created for you. Your email address serves as the </a:t>
            </a:r>
            <a:r>
              <a:rPr lang="en-US" sz="2600">
                <a:latin typeface="Goudy Old Style"/>
              </a:rPr>
              <a:t>login. </a:t>
            </a:r>
            <a:endParaRPr lang="en-US"/>
          </a:p>
          <a:p>
            <a:pPr>
              <a:lnSpc>
                <a:spcPct val="120000"/>
              </a:lnSpc>
              <a:spcBef>
                <a:spcPts val="0"/>
              </a:spcBef>
            </a:pPr>
            <a:endParaRPr lang="en-US" sz="2600"/>
          </a:p>
          <a:p>
            <a:pPr marL="0" indent="0">
              <a:lnSpc>
                <a:spcPct val="120000"/>
              </a:lnSpc>
              <a:spcBef>
                <a:spcPts val="0"/>
              </a:spcBef>
              <a:buNone/>
            </a:pPr>
            <a:r>
              <a:rPr lang="en-US" sz="2600" dirty="0">
                <a:latin typeface="Goudy Old Style"/>
              </a:rPr>
              <a:t>On your first time logging in, create a new password by clicking on the link labeled, “Forgot your password?” This will take you to a form that will ask for your email address. After you submit your email address, you will receive an email, to that address, that will include a link to create a new password. </a:t>
            </a:r>
            <a:endParaRPr lang="en-US" sz="2600" dirty="0"/>
          </a:p>
          <a:p>
            <a:pPr>
              <a:lnSpc>
                <a:spcPct val="120000"/>
              </a:lnSpc>
              <a:spcBef>
                <a:spcPts val="0"/>
              </a:spcBef>
            </a:pPr>
            <a:endParaRPr lang="en-US" sz="2600" dirty="0">
              <a:latin typeface="Goudy Old Style"/>
            </a:endParaRPr>
          </a:p>
          <a:p>
            <a:pPr marL="0" indent="0">
              <a:lnSpc>
                <a:spcPct val="120000"/>
              </a:lnSpc>
              <a:spcBef>
                <a:spcPts val="0"/>
              </a:spcBef>
              <a:buNone/>
            </a:pPr>
            <a:r>
              <a:rPr lang="en-US" sz="2600" dirty="0">
                <a:latin typeface="Goudy Old Style"/>
              </a:rPr>
              <a:t>If you have trouble remembering your password or need an account created for you or for student officers, email the Membership Services Coordinator, at odknhdq@odk.org.</a:t>
            </a:r>
          </a:p>
        </p:txBody>
      </p:sp>
      <p:sp>
        <p:nvSpPr>
          <p:cNvPr id="7" name="Date Placeholder 6"/>
          <p:cNvSpPr>
            <a:spLocks noGrp="1"/>
          </p:cNvSpPr>
          <p:nvPr>
            <p:ph type="dt" sz="half" idx="10"/>
          </p:nvPr>
        </p:nvSpPr>
        <p:spPr/>
        <p:txBody>
          <a:bodyPr/>
          <a:lstStyle/>
          <a:p>
            <a:r>
              <a:rPr lang="en-US"/>
              <a:t>Revised: March 2022</a:t>
            </a:r>
            <a:endParaRPr lang="en-US" dirty="0"/>
          </a:p>
        </p:txBody>
      </p:sp>
      <p:sp>
        <p:nvSpPr>
          <p:cNvPr id="6" name="Footer Placeholder 5"/>
          <p:cNvSpPr>
            <a:spLocks noGrp="1"/>
          </p:cNvSpPr>
          <p:nvPr>
            <p:ph type="ftr" sz="quarter" idx="11"/>
          </p:nvPr>
        </p:nvSpPr>
        <p:spPr/>
        <p:txBody>
          <a:bodyPr/>
          <a:lstStyle/>
          <a:p>
            <a:pPr algn="ctr"/>
            <a:r>
              <a:rPr lang="en-US"/>
              <a:t>Copyright © 2021. All Rights Reserved.</a:t>
            </a:r>
            <a:endParaRPr lang="en-US" dirty="0"/>
          </a:p>
        </p:txBody>
      </p:sp>
      <p:sp>
        <p:nvSpPr>
          <p:cNvPr id="13" name="Slide Number Placeholder 12"/>
          <p:cNvSpPr>
            <a:spLocks noGrp="1"/>
          </p:cNvSpPr>
          <p:nvPr>
            <p:ph type="sldNum" sz="quarter" idx="12"/>
          </p:nvPr>
        </p:nvSpPr>
        <p:spPr/>
        <p:txBody>
          <a:bodyPr/>
          <a:lstStyle/>
          <a:p>
            <a:fld id="{D57F1E4F-1CFF-5643-939E-217C01CDF565}" type="slidenum">
              <a:rPr lang="en-US" smtClean="0"/>
              <a:pPr/>
              <a:t>8</a:t>
            </a:fld>
            <a:endParaRPr lang="en-US" dirty="0"/>
          </a:p>
        </p:txBody>
      </p:sp>
      <p:pic>
        <p:nvPicPr>
          <p:cNvPr id="8" name="Picture 7"/>
          <p:cNvPicPr>
            <a:picLocks noChangeAspect="1"/>
          </p:cNvPicPr>
          <p:nvPr/>
        </p:nvPicPr>
        <p:blipFill>
          <a:blip r:embed="rId2"/>
          <a:stretch>
            <a:fillRect/>
          </a:stretch>
        </p:blipFill>
        <p:spPr>
          <a:xfrm>
            <a:off x="6811879" y="4202297"/>
            <a:ext cx="4560943" cy="1020127"/>
          </a:xfrm>
          <a:prstGeom prst="rect">
            <a:avLst/>
          </a:prstGeom>
        </p:spPr>
      </p:pic>
      <p:sp>
        <p:nvSpPr>
          <p:cNvPr id="9" name="Left Arrow 8"/>
          <p:cNvSpPr/>
          <p:nvPr/>
        </p:nvSpPr>
        <p:spPr>
          <a:xfrm rot="-3240000">
            <a:off x="10989751" y="3913086"/>
            <a:ext cx="617537" cy="304800"/>
          </a:xfrm>
          <a:prstGeom prst="lef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10" name="Picture 9"/>
          <p:cNvPicPr>
            <a:picLocks noChangeAspect="1"/>
          </p:cNvPicPr>
          <p:nvPr/>
        </p:nvPicPr>
        <p:blipFill>
          <a:blip r:embed="rId3"/>
          <a:stretch>
            <a:fillRect/>
          </a:stretch>
        </p:blipFill>
        <p:spPr>
          <a:xfrm>
            <a:off x="6586286" y="2034309"/>
            <a:ext cx="4780677" cy="1525403"/>
          </a:xfrm>
          <a:prstGeom prst="rect">
            <a:avLst/>
          </a:prstGeom>
        </p:spPr>
      </p:pic>
      <p:sp>
        <p:nvSpPr>
          <p:cNvPr id="12" name="TextBox 11"/>
          <p:cNvSpPr txBox="1"/>
          <p:nvPr/>
        </p:nvSpPr>
        <p:spPr>
          <a:xfrm>
            <a:off x="7458576" y="5391651"/>
            <a:ext cx="4010025" cy="584775"/>
          </a:xfrm>
          <a:prstGeom prst="rect">
            <a:avLst/>
          </a:prstGeom>
          <a:noFill/>
        </p:spPr>
        <p:txBody>
          <a:bodyPr wrap="square" lIns="91440" tIns="45720" rIns="91440" bIns="45720" rtlCol="0" anchor="t">
            <a:spAutoFit/>
          </a:bodyPr>
          <a:lstStyle/>
          <a:p>
            <a:pPr algn="r"/>
            <a:r>
              <a:rPr lang="en-US" sz="1600" dirty="0">
                <a:latin typeface="Goudy Old Style" panose="02020502050305020303" pitchFamily="18" charset="0"/>
              </a:rPr>
              <a:t>You can also login by clicking the “key” at the top of the membership application.</a:t>
            </a:r>
            <a:endParaRPr lang="en-US"/>
          </a:p>
        </p:txBody>
      </p:sp>
    </p:spTree>
    <p:extLst>
      <p:ext uri="{BB962C8B-B14F-4D97-AF65-F5344CB8AC3E}">
        <p14:creationId xmlns:p14="http://schemas.microsoft.com/office/powerpoint/2010/main" val="28459412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Officer Administration Page</a:t>
            </a:r>
          </a:p>
        </p:txBody>
      </p:sp>
      <p:pic>
        <p:nvPicPr>
          <p:cNvPr id="7" name="Content Placeholder 6"/>
          <p:cNvPicPr>
            <a:picLocks noGrp="1" noChangeAspect="1"/>
          </p:cNvPicPr>
          <p:nvPr>
            <p:ph idx="1"/>
          </p:nvPr>
        </p:nvPicPr>
        <p:blipFill>
          <a:blip r:embed="rId2"/>
          <a:stretch>
            <a:fillRect/>
          </a:stretch>
        </p:blipFill>
        <p:spPr>
          <a:xfrm>
            <a:off x="-8538730" y="1578580"/>
            <a:ext cx="8255646" cy="4022725"/>
          </a:xfrm>
          <a:prstGeom prst="rect">
            <a:avLst/>
          </a:prstGeom>
        </p:spPr>
      </p:pic>
      <p:sp>
        <p:nvSpPr>
          <p:cNvPr id="4" name="Date Placeholder 3"/>
          <p:cNvSpPr>
            <a:spLocks noGrp="1"/>
          </p:cNvSpPr>
          <p:nvPr>
            <p:ph type="dt" sz="half" idx="10"/>
          </p:nvPr>
        </p:nvSpPr>
        <p:spPr/>
        <p:txBody>
          <a:bodyPr/>
          <a:lstStyle/>
          <a:p>
            <a:pPr algn="ctr"/>
            <a:r>
              <a:rPr lang="en-US"/>
              <a:t>Revised: March 2022</a:t>
            </a:r>
            <a:endParaRPr lang="en-US" dirty="0"/>
          </a:p>
        </p:txBody>
      </p:sp>
      <p:sp>
        <p:nvSpPr>
          <p:cNvPr id="5" name="Footer Placeholder 4"/>
          <p:cNvSpPr>
            <a:spLocks noGrp="1"/>
          </p:cNvSpPr>
          <p:nvPr>
            <p:ph type="ftr" sz="quarter" idx="11"/>
          </p:nvPr>
        </p:nvSpPr>
        <p:spPr/>
        <p:txBody>
          <a:bodyPr/>
          <a:lstStyle/>
          <a:p>
            <a:pPr algn="ctr"/>
            <a:r>
              <a:rPr lang="en-US"/>
              <a:t>Copyright © 2021. All Rights Reserved.</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9</a:t>
            </a:fld>
            <a:endParaRPr lang="en-US" dirty="0"/>
          </a:p>
        </p:txBody>
      </p:sp>
      <p:sp>
        <p:nvSpPr>
          <p:cNvPr id="8" name="TextBox 7"/>
          <p:cNvSpPr txBox="1"/>
          <p:nvPr/>
        </p:nvSpPr>
        <p:spPr>
          <a:xfrm>
            <a:off x="672937" y="2851921"/>
            <a:ext cx="3761230" cy="2308324"/>
          </a:xfrm>
          <a:prstGeom prst="rect">
            <a:avLst/>
          </a:prstGeom>
          <a:noFill/>
        </p:spPr>
        <p:txBody>
          <a:bodyPr wrap="square" lIns="91440" tIns="45720" rIns="91440" bIns="45720" rtlCol="0" anchor="t">
            <a:spAutoFit/>
          </a:bodyPr>
          <a:lstStyle/>
          <a:p>
            <a:r>
              <a:rPr lang="en-US" dirty="0">
                <a:latin typeface="Goudy Old Style"/>
              </a:rPr>
              <a:t>The first part of the Administration area provides information about the officers for which </a:t>
            </a:r>
            <a:r>
              <a:rPr lang="en-US" dirty="0">
                <a:latin typeface="Goudy Old Style" panose="02020502050305020303" pitchFamily="18" charset="0"/>
              </a:rPr>
              <a:t>O</a:t>
            </a:r>
            <a:r>
              <a:rPr lang="el-GR" dirty="0">
                <a:latin typeface="Calibri" panose="020F0502020204030204" pitchFamily="34" charset="0"/>
                <a:cs typeface="Calibri" panose="020F0502020204030204" pitchFamily="34" charset="0"/>
              </a:rPr>
              <a:t>Δ</a:t>
            </a:r>
            <a:r>
              <a:rPr lang="en-US" dirty="0">
                <a:latin typeface="Goudy Old Style" panose="02020502050305020303" pitchFamily="18" charset="0"/>
              </a:rPr>
              <a:t>K </a:t>
            </a:r>
            <a:r>
              <a:rPr lang="en-US" dirty="0">
                <a:latin typeface="Goudy Old Style"/>
              </a:rPr>
              <a:t>has received Officer Information forms.  </a:t>
            </a:r>
            <a:endParaRPr lang="en-US" dirty="0">
              <a:latin typeface="Goudy Old Style" panose="02020502050305020303" pitchFamily="18" charset="0"/>
            </a:endParaRPr>
          </a:p>
          <a:p>
            <a:endParaRPr lang="en-US" dirty="0">
              <a:latin typeface="Goudy Old Style" panose="02020502050305020303" pitchFamily="18" charset="0"/>
            </a:endParaRPr>
          </a:p>
          <a:p>
            <a:r>
              <a:rPr lang="en-US" dirty="0">
                <a:latin typeface="Goudy Old Style"/>
              </a:rPr>
              <a:t>Faculty Advisors and Circle Coordinators must have submitted the Circle Advisor Agreement.</a:t>
            </a:r>
          </a:p>
        </p:txBody>
      </p:sp>
      <p:grpSp>
        <p:nvGrpSpPr>
          <p:cNvPr id="9" name="Group 8">
            <a:extLst>
              <a:ext uri="{FF2B5EF4-FFF2-40B4-BE49-F238E27FC236}">
                <a16:creationId xmlns:a16="http://schemas.microsoft.com/office/drawing/2014/main" id="{7EEE1B17-3A18-4D97-9125-CE5059F4664F}"/>
              </a:ext>
            </a:extLst>
          </p:cNvPr>
          <p:cNvGrpSpPr/>
          <p:nvPr/>
        </p:nvGrpSpPr>
        <p:grpSpPr>
          <a:xfrm>
            <a:off x="4654216" y="1961949"/>
            <a:ext cx="7156456" cy="4097245"/>
            <a:chOff x="894348" y="1982002"/>
            <a:chExt cx="7156456" cy="4097245"/>
          </a:xfrm>
        </p:grpSpPr>
        <p:pic>
          <p:nvPicPr>
            <p:cNvPr id="3" name="Picture 8" descr="A picture containing chart&#10;&#10;Description automatically generated">
              <a:extLst>
                <a:ext uri="{FF2B5EF4-FFF2-40B4-BE49-F238E27FC236}">
                  <a16:creationId xmlns:a16="http://schemas.microsoft.com/office/drawing/2014/main" id="{23A26454-A73D-4481-B9A1-1247BD3BEBE9}"/>
                </a:ext>
              </a:extLst>
            </p:cNvPr>
            <p:cNvPicPr>
              <a:picLocks noChangeAspect="1"/>
            </p:cNvPicPr>
            <p:nvPr/>
          </p:nvPicPr>
          <p:blipFill rotWithShape="1">
            <a:blip r:embed="rId3"/>
            <a:srcRect t="2148" r="-154" b="239"/>
            <a:stretch/>
          </p:blipFill>
          <p:spPr>
            <a:xfrm>
              <a:off x="894348" y="1982002"/>
              <a:ext cx="6543188" cy="4097245"/>
            </a:xfrm>
            <a:prstGeom prst="rect">
              <a:avLst/>
            </a:prstGeom>
          </p:spPr>
        </p:pic>
        <p:sp>
          <p:nvSpPr>
            <p:cNvPr id="10" name="TextBox 9"/>
            <p:cNvSpPr txBox="1"/>
            <p:nvPr/>
          </p:nvSpPr>
          <p:spPr>
            <a:xfrm>
              <a:off x="2884762" y="2657622"/>
              <a:ext cx="2924355" cy="307777"/>
            </a:xfrm>
            <a:prstGeom prst="rect">
              <a:avLst/>
            </a:prstGeom>
            <a:noFill/>
          </p:spPr>
          <p:txBody>
            <a:bodyPr wrap="square" rtlCol="0">
              <a:spAutoFit/>
            </a:bodyPr>
            <a:lstStyle/>
            <a:p>
              <a:r>
                <a:rPr lang="en-US" sz="1400" dirty="0">
                  <a:solidFill>
                    <a:srgbClr val="C00000"/>
                  </a:solidFill>
                  <a:latin typeface="Goudy Old Style" panose="02020502050305020303" pitchFamily="18" charset="0"/>
                </a:rPr>
                <a:t>Link to a .pdf of these instructions </a:t>
              </a:r>
            </a:p>
          </p:txBody>
        </p:sp>
        <p:sp>
          <p:nvSpPr>
            <p:cNvPr id="11" name="Left Arrow 10"/>
            <p:cNvSpPr/>
            <p:nvPr/>
          </p:nvSpPr>
          <p:spPr>
            <a:xfrm>
              <a:off x="1921858" y="2769506"/>
              <a:ext cx="862641" cy="84009"/>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2724341" y="3492440"/>
              <a:ext cx="5186095" cy="307777"/>
            </a:xfrm>
            <a:prstGeom prst="rect">
              <a:avLst/>
            </a:prstGeom>
            <a:noFill/>
          </p:spPr>
          <p:txBody>
            <a:bodyPr wrap="square" lIns="91440" tIns="45720" rIns="91440" bIns="45720" rtlCol="0" anchor="t">
              <a:spAutoFit/>
            </a:bodyPr>
            <a:lstStyle/>
            <a:p>
              <a:r>
                <a:rPr lang="en-US" sz="1400" dirty="0">
                  <a:solidFill>
                    <a:srgbClr val="C00000"/>
                  </a:solidFill>
                  <a:latin typeface="Goudy Old Style"/>
                </a:rPr>
                <a:t>List of Authorized Officers (This should have all 5 required officers)</a:t>
              </a:r>
            </a:p>
          </p:txBody>
        </p:sp>
        <p:sp>
          <p:nvSpPr>
            <p:cNvPr id="13" name="Left Arrow 12"/>
            <p:cNvSpPr/>
            <p:nvPr/>
          </p:nvSpPr>
          <p:spPr>
            <a:xfrm>
              <a:off x="1791514" y="3603508"/>
              <a:ext cx="862641" cy="84009"/>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Left Arrow 12">
              <a:extLst>
                <a:ext uri="{FF2B5EF4-FFF2-40B4-BE49-F238E27FC236}">
                  <a16:creationId xmlns:a16="http://schemas.microsoft.com/office/drawing/2014/main" id="{DF209698-BDC9-4F3F-B532-32E5FAEDD59D}"/>
                </a:ext>
              </a:extLst>
            </p:cNvPr>
            <p:cNvSpPr/>
            <p:nvPr/>
          </p:nvSpPr>
          <p:spPr>
            <a:xfrm>
              <a:off x="2884382" y="3312744"/>
              <a:ext cx="862641" cy="84009"/>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480D4F02-CFC1-47BF-A0B4-338AB3BE3270}"/>
                </a:ext>
              </a:extLst>
            </p:cNvPr>
            <p:cNvSpPr txBox="1"/>
            <p:nvPr/>
          </p:nvSpPr>
          <p:spPr>
            <a:xfrm>
              <a:off x="3827235" y="3201676"/>
              <a:ext cx="4083201" cy="307777"/>
            </a:xfrm>
            <a:prstGeom prst="rect">
              <a:avLst/>
            </a:prstGeom>
            <a:noFill/>
          </p:spPr>
          <p:txBody>
            <a:bodyPr wrap="square" lIns="91440" tIns="45720" rIns="91440" bIns="45720" rtlCol="0" anchor="t">
              <a:spAutoFit/>
            </a:bodyPr>
            <a:lstStyle/>
            <a:p>
              <a:r>
                <a:rPr lang="en-US" sz="1400" dirty="0">
                  <a:solidFill>
                    <a:srgbClr val="C00000"/>
                  </a:solidFill>
                  <a:latin typeface="Goudy Old Style"/>
                </a:rPr>
                <a:t>Number of students your circle can initiate each year</a:t>
              </a:r>
              <a:endParaRPr lang="en-US" dirty="0"/>
            </a:p>
          </p:txBody>
        </p:sp>
        <p:sp>
          <p:nvSpPr>
            <p:cNvPr id="18" name="Left Arrow 10">
              <a:extLst>
                <a:ext uri="{FF2B5EF4-FFF2-40B4-BE49-F238E27FC236}">
                  <a16:creationId xmlns:a16="http://schemas.microsoft.com/office/drawing/2014/main" id="{C3B73345-EBDB-41B7-A9E9-804B1EE1D57E}"/>
                </a:ext>
              </a:extLst>
            </p:cNvPr>
            <p:cNvSpPr/>
            <p:nvPr/>
          </p:nvSpPr>
          <p:spPr>
            <a:xfrm>
              <a:off x="2984647" y="3040216"/>
              <a:ext cx="862641" cy="84009"/>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D0A78FB1-B9F1-4F7A-AE01-8899A3618CCD}"/>
                </a:ext>
              </a:extLst>
            </p:cNvPr>
            <p:cNvSpPr txBox="1"/>
            <p:nvPr/>
          </p:nvSpPr>
          <p:spPr>
            <a:xfrm>
              <a:off x="3967603" y="2930966"/>
              <a:ext cx="4083201" cy="307777"/>
            </a:xfrm>
            <a:prstGeom prst="rect">
              <a:avLst/>
            </a:prstGeom>
            <a:noFill/>
          </p:spPr>
          <p:txBody>
            <a:bodyPr wrap="square" lIns="91440" tIns="45720" rIns="91440" bIns="45720" rtlCol="0" anchor="t">
              <a:spAutoFit/>
            </a:bodyPr>
            <a:lstStyle/>
            <a:p>
              <a:r>
                <a:rPr lang="en-US" sz="1400" dirty="0">
                  <a:solidFill>
                    <a:srgbClr val="C00000"/>
                  </a:solidFill>
                  <a:latin typeface="Goudy Old Style"/>
                </a:rPr>
                <a:t>Your circle's point of contact at ODK Headquarters</a:t>
              </a:r>
              <a:endParaRPr lang="en-US" dirty="0">
                <a:solidFill>
                  <a:srgbClr val="C00000"/>
                </a:solidFill>
                <a:latin typeface="Goudy Old Style"/>
                <a:cs typeface="Calibri"/>
              </a:endParaRPr>
            </a:p>
          </p:txBody>
        </p:sp>
      </p:grpSp>
    </p:spTree>
    <p:extLst>
      <p:ext uri="{BB962C8B-B14F-4D97-AF65-F5344CB8AC3E}">
        <p14:creationId xmlns:p14="http://schemas.microsoft.com/office/powerpoint/2010/main" val="277902880"/>
      </p:ext>
    </p:extLst>
  </p:cSld>
  <p:clrMapOvr>
    <a:masterClrMapping/>
  </p:clrMapOvr>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6133</TotalTime>
  <Words>4486</Words>
  <Application>Microsoft Office PowerPoint</Application>
  <PresentationFormat>Widescreen</PresentationFormat>
  <Paragraphs>426</Paragraphs>
  <Slides>43</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43</vt:i4>
      </vt:variant>
    </vt:vector>
  </HeadingPairs>
  <TitlesOfParts>
    <vt:vector size="51" baseType="lpstr">
      <vt:lpstr>Arial</vt:lpstr>
      <vt:lpstr>Calibri</vt:lpstr>
      <vt:lpstr>Courier New</vt:lpstr>
      <vt:lpstr>Goudy Old Style</vt:lpstr>
      <vt:lpstr>Symbol</vt:lpstr>
      <vt:lpstr>Verdana</vt:lpstr>
      <vt:lpstr>Wingdings</vt:lpstr>
      <vt:lpstr>Retrospect</vt:lpstr>
      <vt:lpstr>Membership Management System (MMS)</vt:lpstr>
      <vt:lpstr>Table of Contents</vt:lpstr>
      <vt:lpstr>What is MMS?</vt:lpstr>
      <vt:lpstr>What is MMS?</vt:lpstr>
      <vt:lpstr>What’s New for FY 2022</vt:lpstr>
      <vt:lpstr>How to Access My MMS Account</vt:lpstr>
      <vt:lpstr> Start at odk.org</vt:lpstr>
      <vt:lpstr>Login Credentials</vt:lpstr>
      <vt:lpstr>Officer Administration Page</vt:lpstr>
      <vt:lpstr>Officer Administration Page</vt:lpstr>
      <vt:lpstr>Edit Your Account</vt:lpstr>
      <vt:lpstr>Developing Your Membership Application</vt:lpstr>
      <vt:lpstr>Application Development Process</vt:lpstr>
      <vt:lpstr>Application Structure</vt:lpstr>
      <vt:lpstr>How Custom Questions Work</vt:lpstr>
      <vt:lpstr>Customize the Application</vt:lpstr>
      <vt:lpstr>Activating/Deactivating  Your Application</vt:lpstr>
      <vt:lpstr>Custom Text Fields</vt:lpstr>
      <vt:lpstr>Special Items &amp; Pin Type</vt:lpstr>
      <vt:lpstr>Special or Surprise Initiation</vt:lpstr>
      <vt:lpstr>Publish the Application</vt:lpstr>
      <vt:lpstr>Application Review and Approval</vt:lpstr>
      <vt:lpstr>Application Review and Approval</vt:lpstr>
      <vt:lpstr>Step 1: Application Review</vt:lpstr>
      <vt:lpstr>Step 2: Accept or Reject</vt:lpstr>
      <vt:lpstr>Correcting the Information on a  Membership Application</vt:lpstr>
      <vt:lpstr>Step 3: Membership Payment</vt:lpstr>
      <vt:lpstr>Step 3: Membership Fee Verification  and Final Approval</vt:lpstr>
      <vt:lpstr>Step 4: Membership Certificate Order</vt:lpstr>
      <vt:lpstr>Example of the  Certificate Order Form</vt:lpstr>
      <vt:lpstr>Select the Certificate/Pin Shipping</vt:lpstr>
      <vt:lpstr>Revised Amount Owed Section</vt:lpstr>
      <vt:lpstr>After the Ceremony</vt:lpstr>
      <vt:lpstr>Returning Certificates/Pins</vt:lpstr>
      <vt:lpstr>Clearing Unhandled Records</vt:lpstr>
      <vt:lpstr>Downloading Past Certificate Orders</vt:lpstr>
      <vt:lpstr>General Membership Record Management</vt:lpstr>
      <vt:lpstr>Search for an Individual Member</vt:lpstr>
      <vt:lpstr>Exporting Rosters</vt:lpstr>
      <vt:lpstr>Circle Minimum Standards Tracking</vt:lpstr>
      <vt:lpstr>Minimum Standards</vt:lpstr>
      <vt:lpstr>Tracking</vt:lpstr>
      <vt:lpstr>MMS Assistance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ODK Membership management system (mms)</dc:title>
  <dc:creator>Timothy Reed</dc:creator>
  <cp:lastModifiedBy>Timothy Reed</cp:lastModifiedBy>
  <cp:revision>822</cp:revision>
  <cp:lastPrinted>2020-08-04T14:55:54Z</cp:lastPrinted>
  <dcterms:created xsi:type="dcterms:W3CDTF">2017-07-25T20:18:37Z</dcterms:created>
  <dcterms:modified xsi:type="dcterms:W3CDTF">2022-03-17T21:06:41Z</dcterms:modified>
</cp:coreProperties>
</file>